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Lst>
  <p:notesMasterIdLst>
    <p:notesMasterId r:id="rId17"/>
  </p:notesMasterIdLst>
  <p:sldIdLst>
    <p:sldId id="256" r:id="rId2"/>
    <p:sldId id="277" r:id="rId3"/>
    <p:sldId id="278" r:id="rId4"/>
    <p:sldId id="273" r:id="rId5"/>
    <p:sldId id="274" r:id="rId6"/>
    <p:sldId id="275" r:id="rId7"/>
    <p:sldId id="258" r:id="rId8"/>
    <p:sldId id="268" r:id="rId9"/>
    <p:sldId id="263" r:id="rId10"/>
    <p:sldId id="267" r:id="rId11"/>
    <p:sldId id="269" r:id="rId12"/>
    <p:sldId id="270" r:id="rId13"/>
    <p:sldId id="271" r:id="rId14"/>
    <p:sldId id="272" r:id="rId15"/>
    <p:sldId id="259" r:id="rId16"/>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713"/>
  </p:normalViewPr>
  <p:slideViewPr>
    <p:cSldViewPr snapToGrid="0" snapToObjects="1">
      <p:cViewPr varScale="1">
        <p:scale>
          <a:sx n="72" d="100"/>
          <a:sy n="72" d="100"/>
        </p:scale>
        <p:origin x="81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F081AEB1-D5D3-FB47-9D02-627B7E247854}" type="datetimeFigureOut">
              <a:rPr lang="en-US" smtClean="0"/>
              <a:t>4/18/2019</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94C83F97-4F64-444E-A3CF-85F9D793976D}" type="slidenum">
              <a:rPr lang="en-US" smtClean="0"/>
              <a:t>‹#›</a:t>
            </a:fld>
            <a:endParaRPr lang="en-US"/>
          </a:p>
        </p:txBody>
      </p:sp>
    </p:spTree>
    <p:extLst>
      <p:ext uri="{BB962C8B-B14F-4D97-AF65-F5344CB8AC3E}">
        <p14:creationId xmlns:p14="http://schemas.microsoft.com/office/powerpoint/2010/main" val="1467351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charset="0"/>
              </a:defRPr>
            </a:lvl1pPr>
            <a:lvl2pPr marL="763233" indent="-293551">
              <a:spcBef>
                <a:spcPct val="30000"/>
              </a:spcBef>
              <a:defRPr kumimoji="1" sz="1200">
                <a:solidFill>
                  <a:schemeClr val="tx1"/>
                </a:solidFill>
                <a:latin typeface="Arial" charset="0"/>
              </a:defRPr>
            </a:lvl2pPr>
            <a:lvl3pPr marL="1174204" indent="-234841">
              <a:spcBef>
                <a:spcPct val="30000"/>
              </a:spcBef>
              <a:defRPr kumimoji="1" sz="1200">
                <a:solidFill>
                  <a:schemeClr val="tx1"/>
                </a:solidFill>
                <a:latin typeface="Arial" charset="0"/>
              </a:defRPr>
            </a:lvl3pPr>
            <a:lvl4pPr marL="1643885" indent="-234841">
              <a:spcBef>
                <a:spcPct val="30000"/>
              </a:spcBef>
              <a:defRPr kumimoji="1" sz="1200">
                <a:solidFill>
                  <a:schemeClr val="tx1"/>
                </a:solidFill>
                <a:latin typeface="Arial" charset="0"/>
              </a:defRPr>
            </a:lvl4pPr>
            <a:lvl5pPr marL="2113567" indent="-234841">
              <a:spcBef>
                <a:spcPct val="30000"/>
              </a:spcBef>
              <a:defRPr kumimoji="1" sz="1200">
                <a:solidFill>
                  <a:schemeClr val="tx1"/>
                </a:solidFill>
                <a:latin typeface="Arial" charset="0"/>
              </a:defRPr>
            </a:lvl5pPr>
            <a:lvl6pPr marL="2583249" indent="-234841" eaLnBrk="0" fontAlgn="base" hangingPunct="0">
              <a:spcBef>
                <a:spcPct val="30000"/>
              </a:spcBef>
              <a:spcAft>
                <a:spcPct val="0"/>
              </a:spcAft>
              <a:defRPr kumimoji="1" sz="1200">
                <a:solidFill>
                  <a:schemeClr val="tx1"/>
                </a:solidFill>
                <a:latin typeface="Arial" charset="0"/>
              </a:defRPr>
            </a:lvl6pPr>
            <a:lvl7pPr marL="3052930" indent="-234841" eaLnBrk="0" fontAlgn="base" hangingPunct="0">
              <a:spcBef>
                <a:spcPct val="30000"/>
              </a:spcBef>
              <a:spcAft>
                <a:spcPct val="0"/>
              </a:spcAft>
              <a:defRPr kumimoji="1" sz="1200">
                <a:solidFill>
                  <a:schemeClr val="tx1"/>
                </a:solidFill>
                <a:latin typeface="Arial" charset="0"/>
              </a:defRPr>
            </a:lvl7pPr>
            <a:lvl8pPr marL="3522612" indent="-234841" eaLnBrk="0" fontAlgn="base" hangingPunct="0">
              <a:spcBef>
                <a:spcPct val="30000"/>
              </a:spcBef>
              <a:spcAft>
                <a:spcPct val="0"/>
              </a:spcAft>
              <a:defRPr kumimoji="1" sz="1200">
                <a:solidFill>
                  <a:schemeClr val="tx1"/>
                </a:solidFill>
                <a:latin typeface="Arial" charset="0"/>
              </a:defRPr>
            </a:lvl8pPr>
            <a:lvl9pPr marL="3992293" indent="-234841" eaLnBrk="0" fontAlgn="base" hangingPunct="0">
              <a:spcBef>
                <a:spcPct val="30000"/>
              </a:spcBef>
              <a:spcAft>
                <a:spcPct val="0"/>
              </a:spcAft>
              <a:defRPr kumimoji="1" sz="1200">
                <a:solidFill>
                  <a:schemeClr val="tx1"/>
                </a:solidFill>
                <a:latin typeface="Arial" charset="0"/>
              </a:defRPr>
            </a:lvl9pPr>
          </a:lstStyle>
          <a:p>
            <a:pPr>
              <a:spcBef>
                <a:spcPct val="0"/>
              </a:spcBef>
            </a:pPr>
            <a:fld id="{CBDF1732-95D2-9143-BBA4-330DB55400B4}" type="slidenum">
              <a:rPr kumimoji="0" lang="en-US" altLang="en-US"/>
              <a:pPr>
                <a:spcBef>
                  <a:spcPct val="0"/>
                </a:spcBef>
              </a:pPr>
              <a:t>9</a:t>
            </a:fld>
            <a:endParaRPr kumimoji="0"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a:p>
        </p:txBody>
      </p:sp>
    </p:spTree>
    <p:extLst>
      <p:ext uri="{BB962C8B-B14F-4D97-AF65-F5344CB8AC3E}">
        <p14:creationId xmlns:p14="http://schemas.microsoft.com/office/powerpoint/2010/main" val="168979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0777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20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1916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7150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83137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5297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93707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52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972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8794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858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690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8272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673284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4/18/2019</a:t>
            </a:fld>
            <a:endParaRPr lang="en-US" dirty="0"/>
          </a:p>
        </p:txBody>
      </p:sp>
    </p:spTree>
    <p:extLst>
      <p:ext uri="{BB962C8B-B14F-4D97-AF65-F5344CB8AC3E}">
        <p14:creationId xmlns:p14="http://schemas.microsoft.com/office/powerpoint/2010/main" val="1592570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169231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loeffler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eattle.gov/dpd/codesrules/codes/prohibitedacts/default.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loefflerlaw.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973584"/>
            <a:ext cx="7766936" cy="1753661"/>
          </a:xfrm>
        </p:spPr>
        <p:txBody>
          <a:bodyPr/>
          <a:lstStyle/>
          <a:p>
            <a:r>
              <a:rPr lang="en-US" dirty="0"/>
              <a:t>Residential Landlord-Tenant Law Update</a:t>
            </a:r>
          </a:p>
        </p:txBody>
      </p:sp>
      <p:sp>
        <p:nvSpPr>
          <p:cNvPr id="3" name="Subtitle 2"/>
          <p:cNvSpPr>
            <a:spLocks noGrp="1"/>
          </p:cNvSpPr>
          <p:nvPr>
            <p:ph type="subTitle" idx="1"/>
          </p:nvPr>
        </p:nvSpPr>
        <p:spPr>
          <a:xfrm>
            <a:off x="1507067" y="3827261"/>
            <a:ext cx="7766936" cy="2178517"/>
          </a:xfrm>
        </p:spPr>
        <p:txBody>
          <a:bodyPr>
            <a:normAutofit/>
          </a:bodyPr>
          <a:lstStyle/>
          <a:p>
            <a:pPr>
              <a:spcBef>
                <a:spcPts val="0"/>
              </a:spcBef>
            </a:pPr>
            <a:r>
              <a:rPr lang="en-US" sz="2200" dirty="0"/>
              <a:t>Evan L. Loeffler</a:t>
            </a:r>
          </a:p>
          <a:p>
            <a:pPr>
              <a:spcBef>
                <a:spcPts val="0"/>
              </a:spcBef>
            </a:pPr>
            <a:r>
              <a:rPr lang="en-US" sz="2200" dirty="0"/>
              <a:t>Loeffler Law Group</a:t>
            </a:r>
          </a:p>
          <a:p>
            <a:pPr>
              <a:spcBef>
                <a:spcPts val="0"/>
              </a:spcBef>
            </a:pPr>
            <a:r>
              <a:rPr lang="en-US" sz="2200" dirty="0">
                <a:hlinkClick r:id="rId2"/>
              </a:rPr>
              <a:t>www.loefflerlaw.com</a:t>
            </a:r>
            <a:endParaRPr lang="en-US" sz="2200" dirty="0"/>
          </a:p>
          <a:p>
            <a:pPr>
              <a:spcBef>
                <a:spcPts val="0"/>
              </a:spcBef>
            </a:pPr>
            <a:r>
              <a:rPr lang="en-US" sz="2200" dirty="0"/>
              <a:t>(206) 443-8678</a:t>
            </a:r>
          </a:p>
          <a:p>
            <a:pPr>
              <a:spcBef>
                <a:spcPts val="0"/>
              </a:spcBef>
            </a:pPr>
            <a:r>
              <a:rPr lang="en-US" sz="2200" dirty="0" err="1"/>
              <a:t>eloeffler@loefflerlegal.com</a:t>
            </a:r>
            <a:endParaRPr lang="en-US" sz="2200" dirty="0"/>
          </a:p>
          <a:p>
            <a:endParaRPr lang="en-US" sz="2200"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29116" t="19225" r="26067" b="15736"/>
          <a:stretch/>
        </p:blipFill>
        <p:spPr>
          <a:xfrm>
            <a:off x="1085850" y="254145"/>
            <a:ext cx="1643063" cy="1861020"/>
          </a:xfrm>
          <a:prstGeom prst="rect">
            <a:avLst/>
          </a:prstGeom>
        </p:spPr>
      </p:pic>
    </p:spTree>
    <p:extLst>
      <p:ext uri="{BB962C8B-B14F-4D97-AF65-F5344CB8AC3E}">
        <p14:creationId xmlns:p14="http://schemas.microsoft.com/office/powerpoint/2010/main" val="173681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395539" y="177801"/>
            <a:ext cx="8162925" cy="1446213"/>
          </a:xfrm>
        </p:spPr>
        <p:txBody>
          <a:bodyPr/>
          <a:lstStyle/>
          <a:p>
            <a:r>
              <a:rPr lang="en-US" altLang="en-US" dirty="0"/>
              <a:t>Storage of Tenant Property</a:t>
            </a:r>
          </a:p>
        </p:txBody>
      </p:sp>
      <p:sp>
        <p:nvSpPr>
          <p:cNvPr id="39939" name="Content Placeholder 2"/>
          <p:cNvSpPr>
            <a:spLocks noGrp="1"/>
          </p:cNvSpPr>
          <p:nvPr>
            <p:ph idx="1"/>
          </p:nvPr>
        </p:nvSpPr>
        <p:spPr/>
        <p:txBody>
          <a:bodyPr>
            <a:normAutofit lnSpcReduction="10000"/>
          </a:bodyPr>
          <a:lstStyle/>
          <a:p>
            <a:pPr>
              <a:buFont typeface="Wingdings" charset="2"/>
              <a:buChar char="Ø"/>
            </a:pPr>
            <a:r>
              <a:rPr lang="en-US" altLang="en-US" sz="2800" dirty="0"/>
              <a:t>RLTA amended 2011.</a:t>
            </a:r>
          </a:p>
          <a:p>
            <a:pPr>
              <a:buFont typeface="Wingdings" charset="2"/>
              <a:buChar char="Ø"/>
            </a:pPr>
            <a:r>
              <a:rPr lang="en-US" altLang="en-US" sz="2800" dirty="0"/>
              <a:t>Sheriff required to inform residential tenant of the right to request the landlord store the tenant’s personal property form .  RCW 59.18.312(5).</a:t>
            </a:r>
          </a:p>
          <a:p>
            <a:pPr>
              <a:buFont typeface="Wingdings" charset="2"/>
              <a:buChar char="Ø"/>
            </a:pPr>
            <a:r>
              <a:rPr lang="en-US" altLang="en-US" sz="2800" dirty="0"/>
              <a:t>Form of notice set out at RCW 59.18.312(6).</a:t>
            </a:r>
          </a:p>
          <a:p>
            <a:pPr>
              <a:buFont typeface="Wingdings" charset="2"/>
              <a:buChar char="Ø"/>
            </a:pPr>
            <a:r>
              <a:rPr lang="en-US" altLang="en-US" sz="2800" dirty="0"/>
              <a:t>Landlords may attach the notice to the writ of restitution and deliver to the sheriff.</a:t>
            </a:r>
          </a:p>
        </p:txBody>
      </p:sp>
    </p:spTree>
    <p:extLst>
      <p:ext uri="{BB962C8B-B14F-4D97-AF65-F5344CB8AC3E}">
        <p14:creationId xmlns:p14="http://schemas.microsoft.com/office/powerpoint/2010/main" val="710437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395539" y="177801"/>
            <a:ext cx="8162925" cy="1446213"/>
          </a:xfrm>
        </p:spPr>
        <p:txBody>
          <a:bodyPr/>
          <a:lstStyle/>
          <a:p>
            <a:r>
              <a:rPr lang="en-US" altLang="en-US" dirty="0"/>
              <a:t>Fair Housing Considerations </a:t>
            </a:r>
            <a:br>
              <a:rPr lang="en-US" altLang="en-US" dirty="0"/>
            </a:br>
            <a:r>
              <a:rPr lang="en-US" altLang="en-US" dirty="0"/>
              <a:t>HUD Guidance Memo</a:t>
            </a:r>
          </a:p>
        </p:txBody>
      </p:sp>
      <p:sp>
        <p:nvSpPr>
          <p:cNvPr id="41987" name="Content Placeholder 2"/>
          <p:cNvSpPr>
            <a:spLocks noGrp="1"/>
          </p:cNvSpPr>
          <p:nvPr>
            <p:ph idx="1"/>
          </p:nvPr>
        </p:nvSpPr>
        <p:spPr/>
        <p:txBody>
          <a:bodyPr>
            <a:normAutofit fontScale="85000" lnSpcReduction="10000"/>
          </a:bodyPr>
          <a:lstStyle/>
          <a:p>
            <a:r>
              <a:rPr lang="en-US" altLang="en-US" sz="2000" dirty="0"/>
              <a:t>HUD published memo in April, 2016</a:t>
            </a:r>
          </a:p>
          <a:p>
            <a:r>
              <a:rPr lang="en-US" altLang="en-US" sz="2000" dirty="0"/>
              <a:t>This guidance memo does not expand the list of protected classes and it is not law. </a:t>
            </a:r>
          </a:p>
          <a:p>
            <a:r>
              <a:rPr lang="en-US" altLang="en-US" sz="2000" dirty="0"/>
              <a:t>HUD guidelines suggest that criminal history-based restrictions violate the FHA if, without justification, the burden falls more often on renters of once race over another.</a:t>
            </a:r>
          </a:p>
          <a:p>
            <a:r>
              <a:rPr lang="en-US" altLang="en-US" sz="2000" dirty="0"/>
              <a:t>HUD finds that minorities have a disproportionately high rate of arrests and convictions. </a:t>
            </a:r>
          </a:p>
          <a:p>
            <a:pPr lvl="1"/>
            <a:r>
              <a:rPr lang="en-US" altLang="en-US" sz="1400" dirty="0"/>
              <a:t>Approximately one-third of the population have a criminal record.</a:t>
            </a:r>
          </a:p>
          <a:p>
            <a:pPr lvl="1"/>
            <a:r>
              <a:rPr lang="en-US" altLang="en-US" sz="1400" dirty="0"/>
              <a:t>Across the U.S., African Americans and Hispanics are arrested, convicted and incarcerated at rates disproportionate to their share of the general population.</a:t>
            </a:r>
          </a:p>
          <a:p>
            <a:pPr lvl="1"/>
            <a:r>
              <a:rPr lang="en-US" altLang="en-US" sz="1400" dirty="0"/>
              <a:t>As a result, criminal record-based screening for housing has a disproportionate impact on minority applicants.</a:t>
            </a:r>
          </a:p>
          <a:p>
            <a:r>
              <a:rPr lang="en-US" altLang="en-US" sz="2000" dirty="0"/>
              <a:t>Therefore, a blanket policy of “no criminal history” may be discriminatory based on a disparate impact analysis.</a:t>
            </a:r>
          </a:p>
          <a:p>
            <a:endParaRPr lang="en-US" altLang="en-US" sz="2000" dirty="0"/>
          </a:p>
        </p:txBody>
      </p:sp>
    </p:spTree>
    <p:extLst>
      <p:ext uri="{BB962C8B-B14F-4D97-AF65-F5344CB8AC3E}">
        <p14:creationId xmlns:p14="http://schemas.microsoft.com/office/powerpoint/2010/main" val="1816715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Seattle limits on move-in fees and deposits</a:t>
            </a:r>
          </a:p>
        </p:txBody>
      </p:sp>
      <p:sp>
        <p:nvSpPr>
          <p:cNvPr id="3" name="Content Placeholder 2"/>
          <p:cNvSpPr>
            <a:spLocks noGrp="1"/>
          </p:cNvSpPr>
          <p:nvPr>
            <p:ph idx="1"/>
          </p:nvPr>
        </p:nvSpPr>
        <p:spPr/>
        <p:txBody>
          <a:bodyPr/>
          <a:lstStyle/>
          <a:p>
            <a:r>
              <a:rPr lang="en-US" dirty="0"/>
              <a:t>In Seattle, SMC 7.24.035 added in 2016 to limit the amount landlords may charge for security deposits and non-refundable move-in fees.</a:t>
            </a:r>
          </a:p>
          <a:p>
            <a:r>
              <a:rPr lang="en-US" dirty="0"/>
              <a:t>Total of deposit and fees may not exceed one full month’s rent.</a:t>
            </a:r>
          </a:p>
          <a:p>
            <a:r>
              <a:rPr lang="en-US" dirty="0"/>
              <a:t>Landlord’s may not charge any one-time fees other than “move-in” fees, and they may not be more than 10% of a month’s rent.</a:t>
            </a:r>
          </a:p>
          <a:p>
            <a:r>
              <a:rPr lang="en-US" dirty="0"/>
              <a:t>Security deposit for any purpose may not be more than one month’s rent.</a:t>
            </a:r>
          </a:p>
          <a:p>
            <a:r>
              <a:rPr lang="en-US" dirty="0"/>
              <a:t>Tenants have options to pay in installments for deposits or last-month’s rent.  SMC 7.24.036.</a:t>
            </a:r>
          </a:p>
          <a:p>
            <a:r>
              <a:rPr lang="en-US" dirty="0"/>
              <a:t>Pet deposits may not exceed 25% of one month’s rent and may be paid in installments.  SMC 7.24.038. </a:t>
            </a:r>
          </a:p>
          <a:p>
            <a:endParaRPr lang="en-US" dirty="0"/>
          </a:p>
          <a:p>
            <a:endParaRPr lang="en-US" dirty="0"/>
          </a:p>
        </p:txBody>
      </p:sp>
    </p:spTree>
    <p:extLst>
      <p:ext uri="{BB962C8B-B14F-4D97-AF65-F5344CB8AC3E}">
        <p14:creationId xmlns:p14="http://schemas.microsoft.com/office/powerpoint/2010/main" val="1530036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Seattle rules on raising the rent</a:t>
            </a:r>
          </a:p>
        </p:txBody>
      </p:sp>
      <p:sp>
        <p:nvSpPr>
          <p:cNvPr id="3" name="Content Placeholder 2"/>
          <p:cNvSpPr>
            <a:spLocks noGrp="1"/>
          </p:cNvSpPr>
          <p:nvPr>
            <p:ph idx="1"/>
          </p:nvPr>
        </p:nvSpPr>
        <p:spPr/>
        <p:txBody>
          <a:bodyPr/>
          <a:lstStyle/>
          <a:p>
            <a:r>
              <a:rPr lang="en-US" dirty="0"/>
              <a:t>Seattle ordinance requires landlords raising the rent (or any monthly charged living expense including utilities) by 10% or more in any 12-month period to give at least 60 days’ notice.  SMC 22.206.180(H)</a:t>
            </a:r>
          </a:p>
          <a:p>
            <a:r>
              <a:rPr lang="en-US" dirty="0"/>
              <a:t>In 2016 Seattle added a requirement that, when giving notice of increasing the rent, the Landlord must include language informing Tenant of the right to complain to the City about the increase.</a:t>
            </a:r>
          </a:p>
          <a:p>
            <a:r>
              <a:rPr lang="en-US" altLang="en-US" dirty="0"/>
              <a:t>Sample language to be included on notices:  </a:t>
            </a:r>
          </a:p>
          <a:p>
            <a:pPr marL="0" indent="0">
              <a:buNone/>
            </a:pPr>
            <a:r>
              <a:rPr lang="en-US" dirty="0"/>
              <a:t>For more information on your rights related to this notice, you may contact the City of Seattle Department of Construction and Inspections at (206) 615-0808. You may also go to their website: </a:t>
            </a:r>
            <a:r>
              <a:rPr lang="en-US" b="1" dirty="0">
                <a:hlinkClick r:id="rId2"/>
              </a:rPr>
              <a:t>http://www.seattle.gov/dpd/codesrules/codes/prohibitedacts/default.htm</a:t>
            </a:r>
            <a:r>
              <a:rPr lang="en-US" b="1" dirty="0"/>
              <a:t>.</a:t>
            </a:r>
            <a:r>
              <a:rPr lang="en-US" dirty="0"/>
              <a:t> </a:t>
            </a:r>
          </a:p>
          <a:p>
            <a:endParaRPr lang="en-US" altLang="en-US" dirty="0"/>
          </a:p>
          <a:p>
            <a:endParaRPr lang="en-US" dirty="0"/>
          </a:p>
        </p:txBody>
      </p:sp>
    </p:spTree>
    <p:extLst>
      <p:ext uri="{BB962C8B-B14F-4D97-AF65-F5344CB8AC3E}">
        <p14:creationId xmlns:p14="http://schemas.microsoft.com/office/powerpoint/2010/main" val="342785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Seattle rules on screening for criminal history</a:t>
            </a:r>
          </a:p>
        </p:txBody>
      </p:sp>
      <p:sp>
        <p:nvSpPr>
          <p:cNvPr id="3" name="Content Placeholder 2"/>
          <p:cNvSpPr>
            <a:spLocks noGrp="1"/>
          </p:cNvSpPr>
          <p:nvPr>
            <p:ph idx="1"/>
          </p:nvPr>
        </p:nvSpPr>
        <p:spPr/>
        <p:txBody>
          <a:bodyPr/>
          <a:lstStyle/>
          <a:p>
            <a:r>
              <a:rPr lang="en-US" dirty="0"/>
              <a:t>“Fair Chance Housing Ordinance” enacted in Seattle in 2017.  SMC 14.09.</a:t>
            </a:r>
          </a:p>
          <a:p>
            <a:r>
              <a:rPr lang="en-US" dirty="0"/>
              <a:t>It is an unfair practice for a landlord to advertise it will exclude applicants with an arrest record or conviction record.</a:t>
            </a:r>
          </a:p>
          <a:p>
            <a:r>
              <a:rPr lang="en-US" dirty="0"/>
              <a:t>It is an unfair practice for a landlord to ask a prospective tenant about criminal history.</a:t>
            </a:r>
          </a:p>
          <a:p>
            <a:r>
              <a:rPr lang="en-US" dirty="0"/>
              <a:t>It is an unfair practice for a landlord to refuse to rent to a prospective tenant for being a registered sex offender without a “legitimate business reason.”</a:t>
            </a:r>
          </a:p>
          <a:p>
            <a:r>
              <a:rPr lang="en-US" dirty="0"/>
              <a:t>Civil penalties from $11,000 to $55,000 depending on prior violations.</a:t>
            </a:r>
          </a:p>
          <a:p>
            <a:endParaRPr lang="en-US" dirty="0"/>
          </a:p>
        </p:txBody>
      </p:sp>
    </p:spTree>
    <p:extLst>
      <p:ext uri="{BB962C8B-B14F-4D97-AF65-F5344CB8AC3E}">
        <p14:creationId xmlns:p14="http://schemas.microsoft.com/office/powerpoint/2010/main" val="220233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973585"/>
            <a:ext cx="7766936" cy="883916"/>
          </a:xfrm>
        </p:spPr>
        <p:txBody>
          <a:bodyPr/>
          <a:lstStyle/>
          <a:p>
            <a:r>
              <a:rPr lang="en-US" dirty="0"/>
              <a:t>Questions? </a:t>
            </a:r>
          </a:p>
        </p:txBody>
      </p:sp>
      <p:sp>
        <p:nvSpPr>
          <p:cNvPr id="3" name="Subtitle 2"/>
          <p:cNvSpPr>
            <a:spLocks noGrp="1"/>
          </p:cNvSpPr>
          <p:nvPr>
            <p:ph type="subTitle" idx="1"/>
          </p:nvPr>
        </p:nvSpPr>
        <p:spPr>
          <a:xfrm>
            <a:off x="1507067" y="3827261"/>
            <a:ext cx="7766936" cy="2178517"/>
          </a:xfrm>
        </p:spPr>
        <p:txBody>
          <a:bodyPr>
            <a:normAutofit/>
          </a:bodyPr>
          <a:lstStyle/>
          <a:p>
            <a:pPr>
              <a:spcBef>
                <a:spcPts val="0"/>
              </a:spcBef>
            </a:pPr>
            <a:r>
              <a:rPr lang="en-US" sz="2200" dirty="0"/>
              <a:t>Evan L. Loeffler</a:t>
            </a:r>
          </a:p>
          <a:p>
            <a:pPr>
              <a:spcBef>
                <a:spcPts val="0"/>
              </a:spcBef>
            </a:pPr>
            <a:r>
              <a:rPr lang="en-US" sz="2200" dirty="0"/>
              <a:t>Loeffler Law Group</a:t>
            </a:r>
          </a:p>
          <a:p>
            <a:pPr>
              <a:spcBef>
                <a:spcPts val="0"/>
              </a:spcBef>
            </a:pPr>
            <a:r>
              <a:rPr lang="en-US" sz="2200" dirty="0">
                <a:hlinkClick r:id="rId2"/>
              </a:rPr>
              <a:t>www.loefflerlaw.com</a:t>
            </a:r>
            <a:endParaRPr lang="en-US" sz="2200" dirty="0"/>
          </a:p>
          <a:p>
            <a:pPr>
              <a:spcBef>
                <a:spcPts val="0"/>
              </a:spcBef>
            </a:pPr>
            <a:r>
              <a:rPr lang="en-US" sz="2200" dirty="0"/>
              <a:t>(206) 443-8678</a:t>
            </a:r>
          </a:p>
          <a:p>
            <a:pPr>
              <a:spcBef>
                <a:spcPts val="0"/>
              </a:spcBef>
            </a:pPr>
            <a:r>
              <a:rPr lang="en-US" sz="2200" dirty="0" err="1"/>
              <a:t>eloeffler@loefflerlegal.com</a:t>
            </a:r>
            <a:endParaRPr lang="en-US" sz="2200" dirty="0"/>
          </a:p>
          <a:p>
            <a:endParaRPr lang="en-US" sz="2200" dirty="0"/>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29116" t="19225" r="26067" b="15736"/>
          <a:stretch/>
        </p:blipFill>
        <p:spPr>
          <a:xfrm>
            <a:off x="1085850" y="212580"/>
            <a:ext cx="1643063" cy="1861020"/>
          </a:xfrm>
          <a:prstGeom prst="rect">
            <a:avLst/>
          </a:prstGeom>
        </p:spPr>
      </p:pic>
    </p:spTree>
    <p:extLst>
      <p:ext uri="{BB962C8B-B14F-4D97-AF65-F5344CB8AC3E}">
        <p14:creationId xmlns:p14="http://schemas.microsoft.com/office/powerpoint/2010/main" val="64092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Eviction Reform</a:t>
            </a:r>
          </a:p>
        </p:txBody>
      </p:sp>
      <p:sp>
        <p:nvSpPr>
          <p:cNvPr id="3" name="Content Placeholder 2"/>
          <p:cNvSpPr>
            <a:spLocks noGrp="1"/>
          </p:cNvSpPr>
          <p:nvPr>
            <p:ph idx="1"/>
          </p:nvPr>
        </p:nvSpPr>
        <p:spPr/>
        <p:txBody>
          <a:bodyPr>
            <a:normAutofit/>
          </a:bodyPr>
          <a:lstStyle/>
          <a:p>
            <a:r>
              <a:rPr lang="en-US" dirty="0"/>
              <a:t>SB 5600 passed the House April 12, 2019.  Still requiring Senate vote to become law.</a:t>
            </a:r>
          </a:p>
          <a:p>
            <a:r>
              <a:rPr lang="en-US" dirty="0"/>
              <a:t>If the law passes it will be effective July 27, 2019.</a:t>
            </a:r>
          </a:p>
          <a:p>
            <a:r>
              <a:rPr lang="en-US" dirty="0"/>
              <a:t>Notice to pay rent or vacate requires 14 days (not 3) and must be on a statutory form.</a:t>
            </a:r>
          </a:p>
          <a:p>
            <a:r>
              <a:rPr lang="en-US" dirty="0"/>
              <a:t>“Rent” is defined as monthly recurring charges including utilities.  Late fees, damages, security deposits, and one-time fees are not rent.</a:t>
            </a:r>
          </a:p>
          <a:p>
            <a:r>
              <a:rPr lang="en-US" dirty="0"/>
              <a:t>Payments must be applied to “rent” first.</a:t>
            </a:r>
          </a:p>
          <a:p>
            <a:r>
              <a:rPr lang="en-US" dirty="0"/>
              <a:t>Landlords may not commence unlawful detainer action based on failure to pay late fees or other “non-rent” fees.</a:t>
            </a:r>
          </a:p>
          <a:p>
            <a:endParaRPr lang="en-US" dirty="0"/>
          </a:p>
        </p:txBody>
      </p:sp>
    </p:spTree>
    <p:extLst>
      <p:ext uri="{BB962C8B-B14F-4D97-AF65-F5344CB8AC3E}">
        <p14:creationId xmlns:p14="http://schemas.microsoft.com/office/powerpoint/2010/main" val="602480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Eviction Reform (continued)</a:t>
            </a:r>
          </a:p>
        </p:txBody>
      </p:sp>
      <p:sp>
        <p:nvSpPr>
          <p:cNvPr id="3" name="Content Placeholder 2"/>
          <p:cNvSpPr>
            <a:spLocks noGrp="1"/>
          </p:cNvSpPr>
          <p:nvPr>
            <p:ph idx="1"/>
          </p:nvPr>
        </p:nvSpPr>
        <p:spPr/>
        <p:txBody>
          <a:bodyPr>
            <a:normAutofit lnSpcReduction="10000"/>
          </a:bodyPr>
          <a:lstStyle/>
          <a:p>
            <a:r>
              <a:rPr lang="en-US" dirty="0"/>
              <a:t>Eviction summons changed.</a:t>
            </a:r>
          </a:p>
          <a:p>
            <a:r>
              <a:rPr lang="en-US" dirty="0"/>
              <a:t>Tenants may reinstate their tenancy after judgment</a:t>
            </a:r>
          </a:p>
          <a:p>
            <a:pPr lvl="1"/>
            <a:r>
              <a:rPr lang="en-US" dirty="0"/>
              <a:t>By paying 100% of the judgment within 5 court days of the judgment;</a:t>
            </a:r>
          </a:p>
          <a:p>
            <a:pPr lvl="1"/>
            <a:r>
              <a:rPr lang="en-US" dirty="0"/>
              <a:t>By asking the court to reinstate after considering seven factors including willfulness of the default and payment history.  The tenant is required to pay the judgment within 90 days under terms the judge decides. </a:t>
            </a:r>
          </a:p>
          <a:p>
            <a:pPr lvl="1"/>
            <a:r>
              <a:rPr lang="en-US" dirty="0"/>
              <a:t>Late fees are capped at $75.00 plus $50.00 for each prior eviction proceedings.</a:t>
            </a:r>
          </a:p>
          <a:p>
            <a:pPr lvl="1"/>
            <a:r>
              <a:rPr lang="en-US" dirty="0"/>
              <a:t>Attorney’s fees are limited.</a:t>
            </a:r>
          </a:p>
          <a:p>
            <a:pPr lvl="1"/>
            <a:r>
              <a:rPr lang="en-US" dirty="0"/>
              <a:t>Judicial discretion to refuse reinstatement limited if the tenant has not already received numerous notices to pay or vacate.</a:t>
            </a:r>
          </a:p>
          <a:p>
            <a:r>
              <a:rPr lang="en-US" dirty="0"/>
              <a:t>Alternative service procedures altered.</a:t>
            </a:r>
          </a:p>
          <a:p>
            <a:r>
              <a:rPr lang="en-US" dirty="0"/>
              <a:t>Landlord Mitigation Fund expanded.</a:t>
            </a:r>
          </a:p>
        </p:txBody>
      </p:sp>
    </p:spTree>
    <p:extLst>
      <p:ext uri="{BB962C8B-B14F-4D97-AF65-F5344CB8AC3E}">
        <p14:creationId xmlns:p14="http://schemas.microsoft.com/office/powerpoint/2010/main" val="3077761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 Members May Terminate Tenancy</a:t>
            </a:r>
          </a:p>
        </p:txBody>
      </p:sp>
      <p:sp>
        <p:nvSpPr>
          <p:cNvPr id="3" name="Content Placeholder 2"/>
          <p:cNvSpPr>
            <a:spLocks noGrp="1"/>
          </p:cNvSpPr>
          <p:nvPr>
            <p:ph idx="1"/>
          </p:nvPr>
        </p:nvSpPr>
        <p:spPr/>
        <p:txBody>
          <a:bodyPr>
            <a:noAutofit/>
          </a:bodyPr>
          <a:lstStyle/>
          <a:p>
            <a:r>
              <a:rPr lang="en-US" sz="1600" dirty="0"/>
              <a:t>HB 1138:  Service members may terminate a residential tenancy when they receive a “permanent change of station”</a:t>
            </a:r>
          </a:p>
          <a:p>
            <a:r>
              <a:rPr lang="en-US" sz="1600" dirty="0"/>
              <a:t>Effective Date:  Saturday, July 27, 2019</a:t>
            </a:r>
          </a:p>
          <a:p>
            <a:r>
              <a:rPr lang="en-US" sz="1600" dirty="0"/>
              <a:t>Permanent change of station includes:</a:t>
            </a:r>
          </a:p>
          <a:p>
            <a:pPr lvl="1"/>
            <a:r>
              <a:rPr lang="en-US" dirty="0"/>
              <a:t>Transfer to a unit located at another port or duty station more than 35 miles away;</a:t>
            </a:r>
          </a:p>
          <a:p>
            <a:pPr lvl="1"/>
            <a:r>
              <a:rPr lang="en-US" dirty="0"/>
              <a:t>Change in a unit’s home port or permanent duty station;</a:t>
            </a:r>
          </a:p>
          <a:p>
            <a:pPr lvl="1"/>
            <a:r>
              <a:rPr lang="en-US" dirty="0"/>
              <a:t>Call to active duty for a period not less than 90 days;</a:t>
            </a:r>
          </a:p>
          <a:p>
            <a:pPr lvl="1"/>
            <a:r>
              <a:rPr lang="en-US" dirty="0"/>
              <a:t>Separation from the military; or</a:t>
            </a:r>
          </a:p>
          <a:p>
            <a:pPr lvl="1"/>
            <a:r>
              <a:rPr lang="en-US" dirty="0"/>
              <a:t>Retirement.</a:t>
            </a:r>
          </a:p>
          <a:p>
            <a:r>
              <a:rPr lang="en-US" sz="1600" dirty="0"/>
              <a:t>A service member and dependents, must provide at least 20 days written notice and include a copy of the official military orders or a signed letter from the service member’s commanding officer confirming the change of station.</a:t>
            </a:r>
          </a:p>
        </p:txBody>
      </p:sp>
    </p:spTree>
    <p:extLst>
      <p:ext uri="{BB962C8B-B14F-4D97-AF65-F5344CB8AC3E}">
        <p14:creationId xmlns:p14="http://schemas.microsoft.com/office/powerpoint/2010/main" val="279556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Increased Notice for a Rent Increase</a:t>
            </a:r>
          </a:p>
        </p:txBody>
      </p:sp>
      <p:sp>
        <p:nvSpPr>
          <p:cNvPr id="3" name="Content Placeholder 2"/>
          <p:cNvSpPr>
            <a:spLocks noGrp="1"/>
          </p:cNvSpPr>
          <p:nvPr>
            <p:ph idx="1"/>
          </p:nvPr>
        </p:nvSpPr>
        <p:spPr/>
        <p:txBody>
          <a:bodyPr>
            <a:normAutofit/>
          </a:bodyPr>
          <a:lstStyle/>
          <a:p>
            <a:r>
              <a:rPr lang="en-US" dirty="0">
                <a:solidFill>
                  <a:srgbClr val="747678"/>
                </a:solidFill>
                <a:latin typeface="Raleway"/>
              </a:rPr>
              <a:t>HB 1440 passed on April 10. The law takes effect July 27, 2019. </a:t>
            </a:r>
          </a:p>
          <a:p>
            <a:r>
              <a:rPr lang="en-US" dirty="0">
                <a:solidFill>
                  <a:srgbClr val="747678"/>
                </a:solidFill>
                <a:latin typeface="Raleway"/>
              </a:rPr>
              <a:t>Housing providers must give at least 60 days’ notice for a rent increase of any amount.   </a:t>
            </a:r>
          </a:p>
          <a:p>
            <a:r>
              <a:rPr lang="en-US" dirty="0">
                <a:solidFill>
                  <a:srgbClr val="747678"/>
                </a:solidFill>
                <a:latin typeface="Raleway"/>
              </a:rPr>
              <a:t>In subsidized tenancies where the rent is based on the income of the tenant household, the housing provider must provide at least 30 days’ notice of an increase of rent. </a:t>
            </a:r>
          </a:p>
        </p:txBody>
      </p:sp>
    </p:spTree>
    <p:extLst>
      <p:ext uri="{BB962C8B-B14F-4D97-AF65-F5344CB8AC3E}">
        <p14:creationId xmlns:p14="http://schemas.microsoft.com/office/powerpoint/2010/main" val="333101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Increased Notice to Terminate a Tenancy</a:t>
            </a:r>
          </a:p>
        </p:txBody>
      </p:sp>
      <p:sp>
        <p:nvSpPr>
          <p:cNvPr id="3" name="Content Placeholder 2"/>
          <p:cNvSpPr>
            <a:spLocks noGrp="1"/>
          </p:cNvSpPr>
          <p:nvPr>
            <p:ph idx="1"/>
          </p:nvPr>
        </p:nvSpPr>
        <p:spPr/>
        <p:txBody>
          <a:bodyPr>
            <a:normAutofit lnSpcReduction="10000"/>
          </a:bodyPr>
          <a:lstStyle/>
          <a:p>
            <a:r>
              <a:rPr lang="en-US" dirty="0"/>
              <a:t>HB 1462 passed on April 13, 2019.  The bill still requires a vote of concurrence. If passed it will be effective July 27, 2019.</a:t>
            </a:r>
          </a:p>
          <a:p>
            <a:r>
              <a:rPr lang="en-US" dirty="0"/>
              <a:t>Property owners must give 120 days’ notice if they intend to substantially renovate, demolish or change the use of multifamily residential property. </a:t>
            </a:r>
          </a:p>
          <a:p>
            <a:r>
              <a:rPr lang="en-US" dirty="0"/>
              <a:t>“Substantially renovate” means extensive structural repair or extensive remodeling of the premises that requires a permit, such as a building, electrical, plumbing or mechanical permit and that results in displacement of an existing tenant. </a:t>
            </a:r>
          </a:p>
          <a:p>
            <a:r>
              <a:rPr lang="en-US" dirty="0"/>
              <a:t>A person that violates the notice provisions of this law is liable for up to 3 and one-half times the monthly rent. </a:t>
            </a:r>
          </a:p>
          <a:p>
            <a:r>
              <a:rPr lang="en-US" dirty="0"/>
              <a:t>Seattle and Tacoma already have tenant relocation assistance programs and are exempt.</a:t>
            </a:r>
          </a:p>
        </p:txBody>
      </p:sp>
    </p:spTree>
    <p:extLst>
      <p:ext uri="{BB962C8B-B14F-4D97-AF65-F5344CB8AC3E}">
        <p14:creationId xmlns:p14="http://schemas.microsoft.com/office/powerpoint/2010/main" val="25516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First-in-Time Ordinance</a:t>
            </a:r>
          </a:p>
        </p:txBody>
      </p:sp>
      <p:sp>
        <p:nvSpPr>
          <p:cNvPr id="3" name="Content Placeholder 2"/>
          <p:cNvSpPr>
            <a:spLocks noGrp="1"/>
          </p:cNvSpPr>
          <p:nvPr>
            <p:ph idx="1"/>
          </p:nvPr>
        </p:nvSpPr>
        <p:spPr/>
        <p:txBody>
          <a:bodyPr/>
          <a:lstStyle/>
          <a:p>
            <a:pPr lvl="0"/>
            <a:r>
              <a:rPr lang="en-US" dirty="0"/>
              <a:t>City of Seattle enacted ordinance, SMC 14.08 in January, 2017.</a:t>
            </a:r>
          </a:p>
          <a:p>
            <a:pPr lvl="0"/>
            <a:r>
              <a:rPr lang="en-US" dirty="0"/>
              <a:t>Requires Seattle landlords to advertise selection criteria, keep records of applications and offer the rental to the first applicant who meets the criteria.</a:t>
            </a:r>
          </a:p>
          <a:p>
            <a:pPr lvl="0"/>
            <a:r>
              <a:rPr lang="en-US" dirty="0"/>
              <a:t>King County Superior Court determined the ordinance violates the Washington Constitution on March 28, 2018.</a:t>
            </a:r>
          </a:p>
          <a:p>
            <a:pPr lvl="0"/>
            <a:r>
              <a:rPr lang="en-US" dirty="0"/>
              <a:t>No remedy entered:  the order does not state the ordinance may no longer be enforced or dismiss the case.</a:t>
            </a:r>
          </a:p>
          <a:p>
            <a:pPr lvl="0"/>
            <a:r>
              <a:rPr lang="en-US" dirty="0"/>
              <a:t>Appeal filed and ruling not expected until the end of 2018 at the earliest.</a:t>
            </a:r>
          </a:p>
        </p:txBody>
      </p:sp>
    </p:spTree>
    <p:extLst>
      <p:ext uri="{BB962C8B-B14F-4D97-AF65-F5344CB8AC3E}">
        <p14:creationId xmlns:p14="http://schemas.microsoft.com/office/powerpoint/2010/main" val="206691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395539" y="854075"/>
            <a:ext cx="8162925" cy="769938"/>
          </a:xfrm>
        </p:spPr>
        <p:txBody>
          <a:bodyPr/>
          <a:lstStyle/>
          <a:p>
            <a:r>
              <a:rPr lang="en-US" altLang="en-US"/>
              <a:t>Fair Housing Considerations </a:t>
            </a:r>
          </a:p>
        </p:txBody>
      </p:sp>
      <p:sp>
        <p:nvSpPr>
          <p:cNvPr id="3" name="Content Placeholder 2"/>
          <p:cNvSpPr>
            <a:spLocks noGrp="1"/>
          </p:cNvSpPr>
          <p:nvPr>
            <p:ph idx="1"/>
          </p:nvPr>
        </p:nvSpPr>
        <p:spPr/>
        <p:txBody>
          <a:bodyPr/>
          <a:lstStyle/>
          <a:p>
            <a:pPr marL="82296" indent="0">
              <a:buNone/>
              <a:defRPr/>
            </a:pPr>
            <a:r>
              <a:rPr lang="en-US" sz="2000" b="1" i="1" dirty="0"/>
              <a:t>Tex. Dep't of </a:t>
            </a:r>
            <a:r>
              <a:rPr lang="en-US" sz="2000" b="1" i="1" dirty="0" err="1"/>
              <a:t>Hous</a:t>
            </a:r>
            <a:r>
              <a:rPr lang="en-US" sz="2000" b="1" i="1" dirty="0"/>
              <a:t>. &amp; </a:t>
            </a:r>
            <a:r>
              <a:rPr lang="en-US" sz="2000" b="1" i="1" dirty="0" err="1"/>
              <a:t>Cmty</a:t>
            </a:r>
            <a:r>
              <a:rPr lang="en-US" sz="2000" b="1" i="1" dirty="0"/>
              <a:t>. Affairs v. Inclusive </a:t>
            </a:r>
            <a:r>
              <a:rPr lang="en-US" sz="2000" b="1" i="1" dirty="0" err="1"/>
              <a:t>Cmtys</a:t>
            </a:r>
            <a:r>
              <a:rPr lang="en-US" sz="2000" b="1" i="1" dirty="0"/>
              <a:t>. Project, Inc.</a:t>
            </a:r>
            <a:r>
              <a:rPr lang="en-US" sz="2000" b="1" dirty="0"/>
              <a:t>, 576 U.S. ___, 135 S. Ct. 2507 (2015)</a:t>
            </a:r>
          </a:p>
          <a:p>
            <a:pPr>
              <a:buFont typeface="Wingdings" panose="05000000000000000000" pitchFamily="2" charset="2"/>
              <a:buChar char="n"/>
              <a:defRPr/>
            </a:pPr>
            <a:r>
              <a:rPr lang="en-US" sz="2000" dirty="0"/>
              <a:t>Expressly provides that disparate impact claims are cognizable under the FHA</a:t>
            </a:r>
          </a:p>
          <a:p>
            <a:pPr>
              <a:buFont typeface="Wingdings" panose="05000000000000000000" pitchFamily="2" charset="2"/>
              <a:buChar char="n"/>
              <a:defRPr/>
            </a:pPr>
            <a:r>
              <a:rPr lang="en-US" sz="2000" dirty="0"/>
              <a:t>The Court limited its holding stating that a respondent in a fair housing case may have a defense when the policy is “necessary to achieve a valid interest.”</a:t>
            </a:r>
          </a:p>
          <a:p>
            <a:pPr>
              <a:buFont typeface="Wingdings" panose="05000000000000000000" pitchFamily="2" charset="2"/>
              <a:buChar char="n"/>
              <a:defRPr/>
            </a:pPr>
            <a:r>
              <a:rPr lang="en-US" sz="2000" dirty="0"/>
              <a:t>The majority opinion states that a plaintiff must produce statistical evidence showing a causal connection to the respondent’s policy.  With this limitation, the Court aims to “protect defendants from being held liable...for disparities they did not create.” </a:t>
            </a:r>
          </a:p>
          <a:p>
            <a:pPr>
              <a:buFont typeface="Wingdings" panose="05000000000000000000" pitchFamily="2" charset="2"/>
              <a:buChar char="n"/>
              <a:defRPr/>
            </a:pPr>
            <a:endParaRPr lang="en-US" sz="2000" dirty="0"/>
          </a:p>
        </p:txBody>
      </p:sp>
    </p:spTree>
    <p:extLst>
      <p:ext uri="{BB962C8B-B14F-4D97-AF65-F5344CB8AC3E}">
        <p14:creationId xmlns:p14="http://schemas.microsoft.com/office/powerpoint/2010/main" val="32132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395539" y="423863"/>
            <a:ext cx="8162925" cy="1200150"/>
          </a:xfrm>
        </p:spPr>
        <p:txBody>
          <a:bodyPr/>
          <a:lstStyle/>
          <a:p>
            <a:pPr eaLnBrk="1" hangingPunct="1"/>
            <a:r>
              <a:rPr lang="en-US" altLang="en-US"/>
              <a:t>Unlawful detainer action – </a:t>
            </a:r>
            <a:br>
              <a:rPr lang="en-US" altLang="en-US"/>
            </a:br>
            <a:r>
              <a:rPr lang="en-US" altLang="en-US"/>
              <a:t>RCW 59.18.375 Notice </a:t>
            </a:r>
          </a:p>
        </p:txBody>
      </p:sp>
      <p:sp>
        <p:nvSpPr>
          <p:cNvPr id="96259" name="Rectangle 3"/>
          <p:cNvSpPr>
            <a:spLocks noGrp="1" noChangeArrowheads="1"/>
          </p:cNvSpPr>
          <p:nvPr>
            <p:ph type="body" idx="1"/>
          </p:nvPr>
        </p:nvSpPr>
        <p:spPr/>
        <p:txBody>
          <a:bodyPr>
            <a:normAutofit fontScale="85000" lnSpcReduction="10000"/>
          </a:bodyPr>
          <a:lstStyle/>
          <a:p>
            <a:pPr marL="457200" lvl="1" indent="0">
              <a:lnSpc>
                <a:spcPct val="80000"/>
              </a:lnSpc>
              <a:buNone/>
              <a:defRPr/>
            </a:pPr>
            <a:endParaRPr lang="en-US" altLang="en-US" sz="1800" dirty="0"/>
          </a:p>
          <a:p>
            <a:pPr eaLnBrk="1" hangingPunct="1">
              <a:buFont typeface="Wingdings" panose="05000000000000000000" pitchFamily="2" charset="2"/>
              <a:buChar char="Ø"/>
              <a:defRPr/>
            </a:pPr>
            <a:r>
              <a:rPr lang="en-US" altLang="en-US" sz="2800" dirty="0"/>
              <a:t>RLTA amended in 2008.</a:t>
            </a:r>
          </a:p>
          <a:p>
            <a:pPr eaLnBrk="1" hangingPunct="1">
              <a:buFont typeface="Wingdings" panose="05000000000000000000" pitchFamily="2" charset="2"/>
              <a:buChar char="Ø"/>
              <a:defRPr/>
            </a:pPr>
            <a:r>
              <a:rPr lang="en-US" altLang="en-US" sz="2800" dirty="0"/>
              <a:t>When the eviction is over non-payment of rent the landlord may serve additional pleading requiring tenant to pay rent into court registry.  RCW 59.18.375.</a:t>
            </a:r>
          </a:p>
          <a:p>
            <a:pPr eaLnBrk="1" hangingPunct="1">
              <a:buFont typeface="Wingdings" panose="05000000000000000000" pitchFamily="2" charset="2"/>
              <a:buChar char="Ø"/>
              <a:defRPr/>
            </a:pPr>
            <a:r>
              <a:rPr lang="en-US" altLang="en-US" sz="2800" dirty="0"/>
              <a:t>Form of notice at RCW 59.18.375(7)(f).</a:t>
            </a:r>
          </a:p>
          <a:p>
            <a:pPr eaLnBrk="1" hangingPunct="1">
              <a:buFont typeface="Wingdings" panose="05000000000000000000" pitchFamily="2" charset="2"/>
              <a:buChar char="Ø"/>
              <a:defRPr/>
            </a:pPr>
            <a:r>
              <a:rPr lang="en-US" altLang="en-US" sz="2800" dirty="0"/>
              <a:t>Notice may be served with filed complaint or with order to show cause.</a:t>
            </a:r>
          </a:p>
          <a:p>
            <a:pPr eaLnBrk="1" hangingPunct="1">
              <a:buFont typeface="Wingdings" panose="05000000000000000000" pitchFamily="2" charset="2"/>
              <a:buChar char="Ø"/>
              <a:defRPr/>
            </a:pPr>
            <a:r>
              <a:rPr lang="en-US" altLang="en-US" sz="2800" dirty="0"/>
              <a:t>Beware:  This law is being challenged in Federal Court.</a:t>
            </a:r>
          </a:p>
          <a:p>
            <a:pPr marL="990600" lvl="1" indent="-533400">
              <a:lnSpc>
                <a:spcPct val="80000"/>
              </a:lnSpc>
              <a:buFont typeface="Wingdings" panose="05000000000000000000" pitchFamily="2" charset="2"/>
              <a:buAutoNum type="arabicPeriod"/>
              <a:defRPr/>
            </a:pPr>
            <a:endParaRPr lang="en-US" altLang="en-US" sz="1800" dirty="0"/>
          </a:p>
        </p:txBody>
      </p:sp>
    </p:spTree>
    <p:extLst>
      <p:ext uri="{BB962C8B-B14F-4D97-AF65-F5344CB8AC3E}">
        <p14:creationId xmlns:p14="http://schemas.microsoft.com/office/powerpoint/2010/main" val="2106441228"/>
      </p:ext>
    </p:extLst>
  </p:cSld>
  <p:clrMapOvr>
    <a:masterClrMapping/>
  </p:clrMapOvr>
  <p:transition spd="slow">
    <p:pull dir="r"/>
  </p:transition>
</p:sld>
</file>

<file path=ppt/theme/theme1.xml><?xml version="1.0" encoding="utf-8"?>
<a:theme xmlns:a="http://schemas.openxmlformats.org/drawingml/2006/main" name="Facet">
  <a:themeElements>
    <a:clrScheme name="Custom 3">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5E5E5E"/>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371</TotalTime>
  <Words>1169</Words>
  <Application>Microsoft Office PowerPoint</Application>
  <PresentationFormat>Widescreen</PresentationFormat>
  <Paragraphs>100</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Raleway</vt:lpstr>
      <vt:lpstr>Trebuchet MS</vt:lpstr>
      <vt:lpstr>Wingdings</vt:lpstr>
      <vt:lpstr>Wingdings 3</vt:lpstr>
      <vt:lpstr>Facet</vt:lpstr>
      <vt:lpstr>Residential Landlord-Tenant Law Update</vt:lpstr>
      <vt:lpstr>Eviction Reform</vt:lpstr>
      <vt:lpstr>Eviction Reform (continued)</vt:lpstr>
      <vt:lpstr>Service Members May Terminate Tenancy</vt:lpstr>
      <vt:lpstr>Increased Notice for a Rent Increase</vt:lpstr>
      <vt:lpstr>Increased Notice to Terminate a Tenancy</vt:lpstr>
      <vt:lpstr>First-in-Time Ordinance</vt:lpstr>
      <vt:lpstr>Fair Housing Considerations </vt:lpstr>
      <vt:lpstr>Unlawful detainer action –  RCW 59.18.375 Notice </vt:lpstr>
      <vt:lpstr>Storage of Tenant Property</vt:lpstr>
      <vt:lpstr>Fair Housing Considerations  HUD Guidance Memo</vt:lpstr>
      <vt:lpstr>Seattle limits on move-in fees and deposits</vt:lpstr>
      <vt:lpstr>Seattle rules on raising the rent</vt:lpstr>
      <vt:lpstr>Seattle rules on screening for criminal history</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Residential Landlord-Tenant Law Update</dc:title>
  <dc:creator>Melinda Loeffler</dc:creator>
  <cp:lastModifiedBy>DeAnn Hartman</cp:lastModifiedBy>
  <cp:revision>22</cp:revision>
  <cp:lastPrinted>2019-04-18T13:13:53Z</cp:lastPrinted>
  <dcterms:created xsi:type="dcterms:W3CDTF">2018-04-06T22:29:23Z</dcterms:created>
  <dcterms:modified xsi:type="dcterms:W3CDTF">2019-04-18T13:19:48Z</dcterms:modified>
</cp:coreProperties>
</file>