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theme/theme4.xml" ContentType="application/vnd.openxmlformats-officedocument.theme+xml"/>
  <Override PartName="/ppt/slideLayouts/slideLayout8.xml" ContentType="application/vnd.openxmlformats-officedocument.presentationml.slideLayout+xml"/>
  <Override PartName="/ppt/theme/theme5.xml" ContentType="application/vnd.openxmlformats-officedocument.theme+xml"/>
  <Override PartName="/ppt/slideLayouts/slideLayout9.xml" ContentType="application/vnd.openxmlformats-officedocument.presentationml.slideLayout+xml"/>
  <Override PartName="/ppt/theme/theme6.xml" ContentType="application/vnd.openxmlformats-officedocument.theme+xml"/>
  <Override PartName="/ppt/slideLayouts/slideLayout10.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2" r:id="rId4"/>
    <p:sldMasterId id="2147483652" r:id="rId5"/>
    <p:sldMasterId id="2147483655" r:id="rId6"/>
    <p:sldMasterId id="2147483661" r:id="rId7"/>
    <p:sldMasterId id="2147483664" r:id="rId8"/>
    <p:sldMasterId id="2147483677" r:id="rId9"/>
    <p:sldMasterId id="2147483684" r:id="rId10"/>
  </p:sldMasterIdLst>
  <p:notesMasterIdLst>
    <p:notesMasterId r:id="rId38"/>
  </p:notesMasterIdLst>
  <p:sldIdLst>
    <p:sldId id="258" r:id="rId11"/>
    <p:sldId id="426" r:id="rId12"/>
    <p:sldId id="452" r:id="rId13"/>
    <p:sldId id="289" r:id="rId14"/>
    <p:sldId id="301" r:id="rId15"/>
    <p:sldId id="303" r:id="rId16"/>
    <p:sldId id="293" r:id="rId17"/>
    <p:sldId id="306" r:id="rId18"/>
    <p:sldId id="302" r:id="rId19"/>
    <p:sldId id="307" r:id="rId20"/>
    <p:sldId id="308" r:id="rId21"/>
    <p:sldId id="309" r:id="rId22"/>
    <p:sldId id="311" r:id="rId23"/>
    <p:sldId id="310" r:id="rId24"/>
    <p:sldId id="312" r:id="rId25"/>
    <p:sldId id="313" r:id="rId26"/>
    <p:sldId id="314" r:id="rId27"/>
    <p:sldId id="315" r:id="rId28"/>
    <p:sldId id="316" r:id="rId29"/>
    <p:sldId id="317" r:id="rId30"/>
    <p:sldId id="318" r:id="rId31"/>
    <p:sldId id="319" r:id="rId32"/>
    <p:sldId id="320" r:id="rId33"/>
    <p:sldId id="321" r:id="rId34"/>
    <p:sldId id="451" r:id="rId35"/>
    <p:sldId id="262" r:id="rId36"/>
    <p:sldId id="263"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142"/>
    <a:srgbClr val="456F61"/>
    <a:srgbClr val="6C6C6C"/>
    <a:srgbClr val="0040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14" autoAdjust="0"/>
    <p:restoredTop sz="94641" autoAdjust="0"/>
  </p:normalViewPr>
  <p:slideViewPr>
    <p:cSldViewPr snapToGrid="0" snapToObjects="1" showGuides="1">
      <p:cViewPr varScale="1">
        <p:scale>
          <a:sx n="104" d="100"/>
          <a:sy n="104" d="100"/>
        </p:scale>
        <p:origin x="978" y="10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E9ED6C-36AA-334C-8198-27A5E3B45140}" type="datetimeFigureOut">
              <a:rPr lang="en-US" smtClean="0"/>
              <a:t>5/7/2019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5BF3C5-E435-9E40-B3BC-61ACE8D7ACD6}" type="slidenum">
              <a:rPr lang="en-US" smtClean="0"/>
              <a:t>‹#›</a:t>
            </a:fld>
            <a:endParaRPr lang="en-US"/>
          </a:p>
        </p:txBody>
      </p:sp>
    </p:spTree>
    <p:extLst>
      <p:ext uri="{BB962C8B-B14F-4D97-AF65-F5344CB8AC3E}">
        <p14:creationId xmlns:p14="http://schemas.microsoft.com/office/powerpoint/2010/main" val="3706171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5BF3C5-E435-9E40-B3BC-61ACE8D7ACD6}" type="slidenum">
              <a:rPr lang="en-US" smtClean="0"/>
              <a:t>12</a:t>
            </a:fld>
            <a:endParaRPr lang="en-US"/>
          </a:p>
        </p:txBody>
      </p:sp>
    </p:spTree>
    <p:extLst>
      <p:ext uri="{BB962C8B-B14F-4D97-AF65-F5344CB8AC3E}">
        <p14:creationId xmlns:p14="http://schemas.microsoft.com/office/powerpoint/2010/main" val="91159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5BF3C5-E435-9E40-B3BC-61ACE8D7ACD6}" type="slidenum">
              <a:rPr lang="en-US" smtClean="0"/>
              <a:t>14</a:t>
            </a:fld>
            <a:endParaRPr lang="en-US"/>
          </a:p>
        </p:txBody>
      </p:sp>
    </p:spTree>
    <p:extLst>
      <p:ext uri="{BB962C8B-B14F-4D97-AF65-F5344CB8AC3E}">
        <p14:creationId xmlns:p14="http://schemas.microsoft.com/office/powerpoint/2010/main" val="21323644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5BF3C5-E435-9E40-B3BC-61ACE8D7ACD6}" type="slidenum">
              <a:rPr lang="en-US" smtClean="0"/>
              <a:t>15</a:t>
            </a:fld>
            <a:endParaRPr lang="en-US"/>
          </a:p>
        </p:txBody>
      </p:sp>
    </p:spTree>
    <p:extLst>
      <p:ext uri="{BB962C8B-B14F-4D97-AF65-F5344CB8AC3E}">
        <p14:creationId xmlns:p14="http://schemas.microsoft.com/office/powerpoint/2010/main" val="42706397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5BF3C5-E435-9E40-B3BC-61ACE8D7ACD6}" type="slidenum">
              <a:rPr lang="en-US" smtClean="0"/>
              <a:t>16</a:t>
            </a:fld>
            <a:endParaRPr lang="en-US"/>
          </a:p>
        </p:txBody>
      </p:sp>
    </p:spTree>
    <p:extLst>
      <p:ext uri="{BB962C8B-B14F-4D97-AF65-F5344CB8AC3E}">
        <p14:creationId xmlns:p14="http://schemas.microsoft.com/office/powerpoint/2010/main" val="37002467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5BF3C5-E435-9E40-B3BC-61ACE8D7ACD6}" type="slidenum">
              <a:rPr lang="en-US" smtClean="0"/>
              <a:t>18</a:t>
            </a:fld>
            <a:endParaRPr lang="en-US"/>
          </a:p>
        </p:txBody>
      </p:sp>
    </p:spTree>
    <p:extLst>
      <p:ext uri="{BB962C8B-B14F-4D97-AF65-F5344CB8AC3E}">
        <p14:creationId xmlns:p14="http://schemas.microsoft.com/office/powerpoint/2010/main" val="11609103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5BF3C5-E435-9E40-B3BC-61ACE8D7ACD6}" type="slidenum">
              <a:rPr lang="en-US" smtClean="0"/>
              <a:t>19</a:t>
            </a:fld>
            <a:endParaRPr lang="en-US"/>
          </a:p>
        </p:txBody>
      </p:sp>
    </p:spTree>
    <p:extLst>
      <p:ext uri="{BB962C8B-B14F-4D97-AF65-F5344CB8AC3E}">
        <p14:creationId xmlns:p14="http://schemas.microsoft.com/office/powerpoint/2010/main" val="26267408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5BF3C5-E435-9E40-B3BC-61ACE8D7ACD6}" type="slidenum">
              <a:rPr lang="en-US" smtClean="0"/>
              <a:t>20</a:t>
            </a:fld>
            <a:endParaRPr lang="en-US"/>
          </a:p>
        </p:txBody>
      </p:sp>
    </p:spTree>
    <p:extLst>
      <p:ext uri="{BB962C8B-B14F-4D97-AF65-F5344CB8AC3E}">
        <p14:creationId xmlns:p14="http://schemas.microsoft.com/office/powerpoint/2010/main" val="7174174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tle Page ">
    <p:bg>
      <p:bgPr>
        <a:solidFill>
          <a:srgbClr val="00314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18568" y="5040239"/>
            <a:ext cx="10515600" cy="623416"/>
          </a:xfrm>
          <a:prstGeom prst="rect">
            <a:avLst/>
          </a:prstGeom>
        </p:spPr>
        <p:txBody>
          <a:bodyPr/>
          <a:lstStyle>
            <a:lvl1pPr algn="r">
              <a:defRPr b="1">
                <a:solidFill>
                  <a:schemeClr val="bg1"/>
                </a:solidFill>
                <a:latin typeface="Calibri" charset="0"/>
                <a:ea typeface="Calibri" charset="0"/>
                <a:cs typeface="Calibri" charset="0"/>
              </a:defRPr>
            </a:lvl1pPr>
          </a:lstStyle>
          <a:p>
            <a:r>
              <a:rPr lang="en-US" dirty="0"/>
              <a:t>Header Calibri 44pt White</a:t>
            </a:r>
          </a:p>
        </p:txBody>
      </p:sp>
      <p:sp>
        <p:nvSpPr>
          <p:cNvPr id="3" name="Text Placeholder 2"/>
          <p:cNvSpPr>
            <a:spLocks noGrp="1"/>
          </p:cNvSpPr>
          <p:nvPr>
            <p:ph type="body" idx="1" hasCustomPrompt="1"/>
          </p:nvPr>
        </p:nvSpPr>
        <p:spPr>
          <a:xfrm>
            <a:off x="6476381" y="3697852"/>
            <a:ext cx="5157787" cy="823912"/>
          </a:xfrm>
          <a:prstGeom prst="rect">
            <a:avLst/>
          </a:prstGeom>
        </p:spPr>
        <p:txBody>
          <a:bodyPr anchor="b"/>
          <a:lstStyle>
            <a:lvl1pPr marL="0" indent="0" algn="r">
              <a:buNone/>
              <a:defRPr sz="2000" b="0">
                <a:solidFill>
                  <a:schemeClr val="bg1"/>
                </a:solidFill>
                <a:latin typeface="Calibri" charset="0"/>
                <a:ea typeface="Calibri" charset="0"/>
                <a:cs typeface="Calibri"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dirty="0"/>
              <a:t>Presented by [add name]</a:t>
            </a:r>
          </a:p>
        </p:txBody>
      </p:sp>
      <p:sp>
        <p:nvSpPr>
          <p:cNvPr id="5" name="Text Placeholder 4"/>
          <p:cNvSpPr>
            <a:spLocks noGrp="1"/>
          </p:cNvSpPr>
          <p:nvPr>
            <p:ph type="body" sz="quarter" idx="3" hasCustomPrompt="1"/>
          </p:nvPr>
        </p:nvSpPr>
        <p:spPr>
          <a:xfrm>
            <a:off x="1118569" y="5876693"/>
            <a:ext cx="10515600" cy="555117"/>
          </a:xfrm>
          <a:prstGeom prst="rect">
            <a:avLst/>
          </a:prstGeom>
        </p:spPr>
        <p:txBody>
          <a:bodyPr anchor="b"/>
          <a:lstStyle>
            <a:lvl1pPr marL="0" indent="0" algn="r">
              <a:buNone/>
              <a:defRPr sz="3500" b="0" i="1">
                <a:solidFill>
                  <a:schemeClr val="bg1"/>
                </a:solidFill>
                <a:latin typeface="Calibri" charset="0"/>
                <a:ea typeface="Calibri" charset="0"/>
                <a:cs typeface="Calibri"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Secondary Header Calibri 35pt italic white</a:t>
            </a:r>
          </a:p>
        </p:txBody>
      </p:sp>
    </p:spTree>
    <p:extLst>
      <p:ext uri="{BB962C8B-B14F-4D97-AF65-F5344CB8AC3E}">
        <p14:creationId xmlns:p14="http://schemas.microsoft.com/office/powerpoint/2010/main" val="8249793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nd Sli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73459" y="4697205"/>
            <a:ext cx="10515600" cy="1859713"/>
          </a:xfrm>
          <a:prstGeom prst="rect">
            <a:avLst/>
          </a:prstGeom>
        </p:spPr>
        <p:txBody>
          <a:bodyPr/>
          <a:lstStyle>
            <a:lvl1pPr algn="r">
              <a:defRPr sz="2000" baseline="0">
                <a:solidFill>
                  <a:schemeClr val="bg1"/>
                </a:solidFill>
                <a:latin typeface="Calibri" charset="0"/>
                <a:ea typeface="Calibri" charset="0"/>
                <a:cs typeface="Calibri" charset="0"/>
              </a:defRPr>
            </a:lvl1pPr>
          </a:lstStyle>
          <a:p>
            <a:r>
              <a:rPr lang="en-US" dirty="0"/>
              <a:t>Contact Information Calibri 20pt</a:t>
            </a:r>
            <a:br>
              <a:rPr lang="en-US" dirty="0"/>
            </a:br>
            <a:r>
              <a:rPr lang="en-US" dirty="0"/>
              <a:t>Rural Development </a:t>
            </a:r>
            <a:br>
              <a:rPr lang="en-US" dirty="0"/>
            </a:br>
            <a:r>
              <a:rPr lang="en-US" dirty="0"/>
              <a:t>Department Name</a:t>
            </a:r>
            <a:br>
              <a:rPr lang="en-US" dirty="0"/>
            </a:br>
            <a:r>
              <a:rPr lang="en-US" dirty="0"/>
              <a:t>Email address</a:t>
            </a:r>
            <a:br>
              <a:rPr lang="en-US" dirty="0"/>
            </a:br>
            <a:r>
              <a:rPr lang="en-US" dirty="0"/>
              <a:t>Office: 000.000.000.000</a:t>
            </a:r>
            <a:br>
              <a:rPr lang="en-US" dirty="0"/>
            </a:br>
            <a:r>
              <a:rPr lang="en-US" dirty="0" err="1"/>
              <a:t>www.rd.usda.gov</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1000" y="6146156"/>
            <a:ext cx="5355266" cy="247621"/>
          </a:xfrm>
          <a:prstGeom prst="rect">
            <a:avLst/>
          </a:prstGeom>
        </p:spPr>
      </p:pic>
    </p:spTree>
    <p:extLst>
      <p:ext uri="{BB962C8B-B14F-4D97-AF65-F5344CB8AC3E}">
        <p14:creationId xmlns:p14="http://schemas.microsoft.com/office/powerpoint/2010/main" val="971712694"/>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4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E1F8168-1E7F-4B7C-B3D1-ACE68804FB88}" type="datetime1">
              <a:rPr lang="en-US" smtClean="0">
                <a:solidFill>
                  <a:srgbClr val="000000">
                    <a:tint val="75000"/>
                  </a:srgbClr>
                </a:solidFill>
              </a:rPr>
              <a:pPr/>
              <a:t>5/7/2019</a:t>
            </a:fld>
            <a:endParaRPr lang="en-US" dirty="0">
              <a:solidFill>
                <a:srgbClr val="000000">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00000">
                  <a:tint val="75000"/>
                </a:srgbClr>
              </a:solidFill>
            </a:endParaRPr>
          </a:p>
        </p:txBody>
      </p:sp>
      <p:sp>
        <p:nvSpPr>
          <p:cNvPr id="6" name="Slide Number Placeholder 5"/>
          <p:cNvSpPr>
            <a:spLocks noGrp="1"/>
          </p:cNvSpPr>
          <p:nvPr>
            <p:ph type="sldNum" sz="quarter" idx="12"/>
          </p:nvPr>
        </p:nvSpPr>
        <p:spPr/>
        <p:txBody>
          <a:bodyPr/>
          <a:lstStyle/>
          <a:p>
            <a:fld id="{6657F70D-2148-41FA-9966-2CFD5BAB4D69}" type="slidenum">
              <a:rPr lang="en-US" smtClean="0">
                <a:solidFill>
                  <a:srgbClr val="000000">
                    <a:tint val="75000"/>
                  </a:srgbClr>
                </a:solidFill>
              </a:rPr>
              <a:pPr/>
              <a:t>‹#›</a:t>
            </a:fld>
            <a:endParaRPr lang="en-US" dirty="0">
              <a:solidFill>
                <a:srgbClr val="000000">
                  <a:tint val="75000"/>
                </a:srgbClr>
              </a:solidFill>
            </a:endParaRPr>
          </a:p>
        </p:txBody>
      </p:sp>
      <p:sp>
        <p:nvSpPr>
          <p:cNvPr id="7" name="Title 1"/>
          <p:cNvSpPr>
            <a:spLocks noGrp="1"/>
          </p:cNvSpPr>
          <p:nvPr>
            <p:ph type="title"/>
          </p:nvPr>
        </p:nvSpPr>
        <p:spPr>
          <a:xfrm>
            <a:off x="838200" y="622300"/>
            <a:ext cx="10515600" cy="611140"/>
          </a:xfrm>
          <a:prstGeom prst="rect">
            <a:avLst/>
          </a:prstGeom>
        </p:spPr>
        <p:txBody>
          <a:bodyPr>
            <a:normAutofit fontScale="90000"/>
          </a:bodyPr>
          <a:lstStyle/>
          <a:p>
            <a:endParaRPr lang="en-US"/>
          </a:p>
        </p:txBody>
      </p:sp>
      <p:sp>
        <p:nvSpPr>
          <p:cNvPr id="8" name="Content Placeholder 2"/>
          <p:cNvSpPr>
            <a:spLocks noGrp="1"/>
          </p:cNvSpPr>
          <p:nvPr>
            <p:ph idx="1"/>
          </p:nvPr>
        </p:nvSpPr>
        <p:spPr>
          <a:xfrm>
            <a:off x="838200" y="1323927"/>
            <a:ext cx="10515600" cy="4853036"/>
          </a:xfrm>
          <a:prstGeom prst="rect">
            <a:avLst/>
          </a:prstGeom>
        </p:spPr>
        <p:txBody>
          <a:bodyPr/>
          <a:lstStyle/>
          <a:p>
            <a:endParaRPr lang="en-US"/>
          </a:p>
        </p:txBody>
      </p:sp>
      <p:sp>
        <p:nvSpPr>
          <p:cNvPr id="13" name="Text Placeholder 1"/>
          <p:cNvSpPr txBox="1">
            <a:spLocks/>
          </p:cNvSpPr>
          <p:nvPr userDrawn="1"/>
        </p:nvSpPr>
        <p:spPr>
          <a:xfrm>
            <a:off x="285949" y="5335737"/>
            <a:ext cx="9162851" cy="151591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5000"/>
              </a:lnSpc>
              <a:buFont typeface="Arial" panose="020B0604020202020204" pitchFamily="34" charset="0"/>
              <a:buNone/>
            </a:pPr>
            <a:endParaRPr lang="en-US" sz="5400" b="1" dirty="0">
              <a:solidFill>
                <a:srgbClr val="002060"/>
              </a:solidFill>
            </a:endParaRPr>
          </a:p>
        </p:txBody>
      </p:sp>
      <p:sp>
        <p:nvSpPr>
          <p:cNvPr id="14" name="Text Placeholder 2"/>
          <p:cNvSpPr txBox="1">
            <a:spLocks/>
          </p:cNvSpPr>
          <p:nvPr userDrawn="1"/>
        </p:nvSpPr>
        <p:spPr>
          <a:xfrm>
            <a:off x="285948" y="6103093"/>
            <a:ext cx="9192482" cy="51791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3200" b="1" dirty="0">
              <a:solidFill>
                <a:srgbClr val="FFFFFF">
                  <a:lumMod val="65000"/>
                </a:srgbClr>
              </a:solidFill>
            </a:endParaRPr>
          </a:p>
        </p:txBody>
      </p:sp>
      <p:sp>
        <p:nvSpPr>
          <p:cNvPr id="19" name="Text Placeholder 3"/>
          <p:cNvSpPr txBox="1">
            <a:spLocks/>
          </p:cNvSpPr>
          <p:nvPr userDrawn="1"/>
        </p:nvSpPr>
        <p:spPr>
          <a:xfrm>
            <a:off x="9734749" y="6146309"/>
            <a:ext cx="1989025" cy="42833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i="1" dirty="0">
              <a:solidFill>
                <a:srgbClr val="FFFFFF"/>
              </a:solidFill>
            </a:endParaRPr>
          </a:p>
        </p:txBody>
      </p:sp>
      <p:sp>
        <p:nvSpPr>
          <p:cNvPr id="23" name="Subtitle 2"/>
          <p:cNvSpPr>
            <a:spLocks noGrp="1"/>
          </p:cNvSpPr>
          <p:nvPr>
            <p:ph type="subTitle" idx="13"/>
          </p:nvPr>
        </p:nvSpPr>
        <p:spPr>
          <a:xfrm>
            <a:off x="317500" y="5169745"/>
            <a:ext cx="9144000" cy="1655762"/>
          </a:xfrm>
        </p:spPr>
        <p:txBody>
          <a:bodyPr>
            <a:normAutofit/>
          </a:bodyPr>
          <a:lstStyle>
            <a:lvl1pPr marL="0" indent="0" algn="l">
              <a:buNone/>
              <a:defRPr sz="4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449363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Design Option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228600"/>
            <a:ext cx="10515600" cy="1325563"/>
          </a:xfrm>
          <a:prstGeom prst="rect">
            <a:avLst/>
          </a:prstGeom>
        </p:spPr>
        <p:txBody>
          <a:bodyPr/>
          <a:lstStyle>
            <a:lvl1pPr>
              <a:defRPr>
                <a:latin typeface="Calibri" charset="0"/>
                <a:ea typeface="Calibri" charset="0"/>
                <a:cs typeface="Calibri" charset="0"/>
              </a:defRPr>
            </a:lvl1pPr>
          </a:lstStyle>
          <a:p>
            <a:r>
              <a:rPr lang="en-US" dirty="0"/>
              <a:t>Calibri 32pt White (slide design option 1)</a:t>
            </a:r>
          </a:p>
        </p:txBody>
      </p:sp>
      <p:sp>
        <p:nvSpPr>
          <p:cNvPr id="3" name="Text Placeholder 2"/>
          <p:cNvSpPr>
            <a:spLocks noGrp="1"/>
          </p:cNvSpPr>
          <p:nvPr>
            <p:ph type="body" idx="1" hasCustomPrompt="1"/>
          </p:nvPr>
        </p:nvSpPr>
        <p:spPr>
          <a:xfrm>
            <a:off x="839788" y="1554163"/>
            <a:ext cx="6876856" cy="823912"/>
          </a:xfrm>
          <a:prstGeom prst="rect">
            <a:avLst/>
          </a:prstGeom>
        </p:spPr>
        <p:txBody>
          <a:bodyPr anchor="b"/>
          <a:lstStyle>
            <a:lvl1pPr marL="0" indent="0">
              <a:buNone/>
              <a:defRPr sz="2200" b="0">
                <a:solidFill>
                  <a:srgbClr val="003142"/>
                </a:solidFill>
                <a:latin typeface="Calibri" charset="0"/>
                <a:ea typeface="Calibri" charset="0"/>
                <a:cs typeface="Calibri"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Calibri 22pt USDA RD Blue (text color R-0 G-49 B-66</a:t>
            </a:r>
          </a:p>
        </p:txBody>
      </p:sp>
      <p:sp>
        <p:nvSpPr>
          <p:cNvPr id="4" name="Content Placeholder 3"/>
          <p:cNvSpPr>
            <a:spLocks noGrp="1"/>
          </p:cNvSpPr>
          <p:nvPr>
            <p:ph sz="half" idx="2" hasCustomPrompt="1"/>
          </p:nvPr>
        </p:nvSpPr>
        <p:spPr>
          <a:xfrm>
            <a:off x="839788" y="2378075"/>
            <a:ext cx="8215002" cy="3684588"/>
          </a:xfrm>
          <a:prstGeom prst="rect">
            <a:avLst/>
          </a:prstGeom>
        </p:spPr>
        <p:txBody>
          <a:bodyPr/>
          <a:lstStyle>
            <a:lvl1pPr>
              <a:lnSpc>
                <a:spcPct val="150000"/>
              </a:lnSpc>
              <a:buClr>
                <a:srgbClr val="456F61"/>
              </a:buClr>
              <a:defRPr sz="2000" baseline="0">
                <a:solidFill>
                  <a:srgbClr val="6C6C6C"/>
                </a:solidFill>
                <a:latin typeface="Calibri" charset="0"/>
                <a:ea typeface="Calibri" charset="0"/>
                <a:cs typeface="Calibri" charset="0"/>
              </a:defRPr>
            </a:lvl1pPr>
            <a:lvl2pPr>
              <a:lnSpc>
                <a:spcPct val="150000"/>
              </a:lnSpc>
              <a:buClr>
                <a:srgbClr val="456F61"/>
              </a:buClr>
              <a:defRPr sz="1800" baseline="0">
                <a:solidFill>
                  <a:srgbClr val="6C6C6C"/>
                </a:solidFill>
                <a:latin typeface="Calibri" charset="0"/>
                <a:ea typeface="Calibri" charset="0"/>
                <a:cs typeface="Calibri" charset="0"/>
              </a:defRPr>
            </a:lvl2pPr>
            <a:lvl3pPr>
              <a:lnSpc>
                <a:spcPct val="150000"/>
              </a:lnSpc>
              <a:buClr>
                <a:srgbClr val="456F61"/>
              </a:buClr>
              <a:defRPr sz="1700" baseline="0">
                <a:solidFill>
                  <a:srgbClr val="6C6C6C"/>
                </a:solidFill>
                <a:latin typeface="Calibri" charset="0"/>
                <a:ea typeface="Calibri" charset="0"/>
                <a:cs typeface="Calibri" charset="0"/>
              </a:defRPr>
            </a:lvl3pPr>
          </a:lstStyle>
          <a:p>
            <a:pPr lvl="0"/>
            <a:r>
              <a:rPr lang="en-US" dirty="0"/>
              <a:t>1st level Bullet text Calibri 20pt text</a:t>
            </a:r>
          </a:p>
          <a:p>
            <a:pPr lvl="1"/>
            <a:r>
              <a:rPr lang="en-US" dirty="0"/>
              <a:t>2nd level Bullet text Calibri 18pt text</a:t>
            </a:r>
          </a:p>
          <a:p>
            <a:pPr lvl="2"/>
            <a:r>
              <a:rPr lang="en-US" dirty="0"/>
              <a:t>3rd level Bullet text Calibri 17pt text</a:t>
            </a:r>
          </a:p>
        </p:txBody>
      </p:sp>
    </p:spTree>
    <p:extLst>
      <p:ext uri="{BB962C8B-B14F-4D97-AF65-F5344CB8AC3E}">
        <p14:creationId xmlns:p14="http://schemas.microsoft.com/office/powerpoint/2010/main" val="272149990"/>
      </p:ext>
    </p:extLst>
  </p:cSld>
  <p:clrMapOvr>
    <a:masterClrMapping/>
  </p:clrMapOvr>
  <p:extLst mod="1">
    <p:ext uri="{DCECCB84-F9BA-43D5-87BE-67443E8EF086}">
      <p15:sldGuideLst xmlns:p15="http://schemas.microsoft.com/office/powerpoint/2012/main">
        <p15:guide id="1" pos="240" userDrawn="1">
          <p15:clr>
            <a:srgbClr val="FBAE40"/>
          </p15:clr>
        </p15:guide>
        <p15:guide id="2" orient="horz" pos="144" userDrawn="1">
          <p15:clr>
            <a:srgbClr val="FBAE40"/>
          </p15:clr>
        </p15:guide>
        <p15:guide id="3" orient="horz" pos="1296" userDrawn="1">
          <p15:clr>
            <a:srgbClr val="FBAE40"/>
          </p15:clr>
        </p15:guide>
        <p15:guide id="4" pos="52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4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E1F8168-1E7F-4B7C-B3D1-ACE68804FB88}" type="datetime1">
              <a:rPr lang="en-US" smtClean="0">
                <a:solidFill>
                  <a:srgbClr val="000000">
                    <a:tint val="75000"/>
                  </a:srgbClr>
                </a:solidFill>
              </a:rPr>
              <a:pPr/>
              <a:t>5/7/2019</a:t>
            </a:fld>
            <a:endParaRPr lang="en-US" dirty="0">
              <a:solidFill>
                <a:srgbClr val="000000">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00000">
                  <a:tint val="75000"/>
                </a:srgbClr>
              </a:solidFill>
            </a:endParaRPr>
          </a:p>
        </p:txBody>
      </p:sp>
      <p:sp>
        <p:nvSpPr>
          <p:cNvPr id="6" name="Slide Number Placeholder 5"/>
          <p:cNvSpPr>
            <a:spLocks noGrp="1"/>
          </p:cNvSpPr>
          <p:nvPr>
            <p:ph type="sldNum" sz="quarter" idx="12"/>
          </p:nvPr>
        </p:nvSpPr>
        <p:spPr/>
        <p:txBody>
          <a:bodyPr/>
          <a:lstStyle/>
          <a:p>
            <a:fld id="{6657F70D-2148-41FA-9966-2CFD5BAB4D69}" type="slidenum">
              <a:rPr lang="en-US" smtClean="0">
                <a:solidFill>
                  <a:srgbClr val="000000">
                    <a:tint val="75000"/>
                  </a:srgbClr>
                </a:solidFill>
              </a:rPr>
              <a:pPr/>
              <a:t>‹#›</a:t>
            </a:fld>
            <a:endParaRPr lang="en-US" dirty="0">
              <a:solidFill>
                <a:srgbClr val="000000">
                  <a:tint val="75000"/>
                </a:srgbClr>
              </a:solidFill>
            </a:endParaRPr>
          </a:p>
        </p:txBody>
      </p:sp>
      <p:sp>
        <p:nvSpPr>
          <p:cNvPr id="7" name="Title 1"/>
          <p:cNvSpPr>
            <a:spLocks noGrp="1"/>
          </p:cNvSpPr>
          <p:nvPr>
            <p:ph type="title"/>
          </p:nvPr>
        </p:nvSpPr>
        <p:spPr>
          <a:xfrm>
            <a:off x="838200" y="622300"/>
            <a:ext cx="10515600" cy="611140"/>
          </a:xfrm>
          <a:prstGeom prst="rect">
            <a:avLst/>
          </a:prstGeom>
        </p:spPr>
        <p:txBody>
          <a:bodyPr>
            <a:normAutofit fontScale="90000"/>
          </a:bodyPr>
          <a:lstStyle/>
          <a:p>
            <a:endParaRPr lang="en-US"/>
          </a:p>
        </p:txBody>
      </p:sp>
      <p:sp>
        <p:nvSpPr>
          <p:cNvPr id="8" name="Content Placeholder 2"/>
          <p:cNvSpPr>
            <a:spLocks noGrp="1"/>
          </p:cNvSpPr>
          <p:nvPr>
            <p:ph idx="1"/>
          </p:nvPr>
        </p:nvSpPr>
        <p:spPr>
          <a:xfrm>
            <a:off x="838200" y="1323927"/>
            <a:ext cx="10515600" cy="4853036"/>
          </a:xfrm>
          <a:prstGeom prst="rect">
            <a:avLst/>
          </a:prstGeom>
        </p:spPr>
        <p:txBody>
          <a:bodyPr/>
          <a:lstStyle/>
          <a:p>
            <a:endParaRPr lang="en-US"/>
          </a:p>
        </p:txBody>
      </p:sp>
      <p:sp>
        <p:nvSpPr>
          <p:cNvPr id="13" name="Text Placeholder 1"/>
          <p:cNvSpPr txBox="1">
            <a:spLocks/>
          </p:cNvSpPr>
          <p:nvPr userDrawn="1"/>
        </p:nvSpPr>
        <p:spPr>
          <a:xfrm>
            <a:off x="285949" y="5335737"/>
            <a:ext cx="9162851" cy="151591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5000"/>
              </a:lnSpc>
              <a:buFont typeface="Arial" panose="020B0604020202020204" pitchFamily="34" charset="0"/>
              <a:buNone/>
            </a:pPr>
            <a:endParaRPr lang="en-US" sz="5400" b="1" dirty="0">
              <a:solidFill>
                <a:srgbClr val="002060"/>
              </a:solidFill>
            </a:endParaRPr>
          </a:p>
        </p:txBody>
      </p:sp>
      <p:sp>
        <p:nvSpPr>
          <p:cNvPr id="14" name="Text Placeholder 2"/>
          <p:cNvSpPr txBox="1">
            <a:spLocks/>
          </p:cNvSpPr>
          <p:nvPr userDrawn="1"/>
        </p:nvSpPr>
        <p:spPr>
          <a:xfrm>
            <a:off x="285948" y="6103093"/>
            <a:ext cx="9192482" cy="51791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3200" b="1" dirty="0">
              <a:solidFill>
                <a:srgbClr val="FFFFFF">
                  <a:lumMod val="65000"/>
                </a:srgbClr>
              </a:solidFill>
            </a:endParaRPr>
          </a:p>
        </p:txBody>
      </p:sp>
      <p:sp>
        <p:nvSpPr>
          <p:cNvPr id="19" name="Text Placeholder 3"/>
          <p:cNvSpPr txBox="1">
            <a:spLocks/>
          </p:cNvSpPr>
          <p:nvPr userDrawn="1"/>
        </p:nvSpPr>
        <p:spPr>
          <a:xfrm>
            <a:off x="9734749" y="6146309"/>
            <a:ext cx="1989025" cy="42833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i="1" dirty="0">
              <a:solidFill>
                <a:srgbClr val="FFFFFF"/>
              </a:solidFill>
            </a:endParaRPr>
          </a:p>
        </p:txBody>
      </p:sp>
      <p:sp>
        <p:nvSpPr>
          <p:cNvPr id="23" name="Subtitle 2"/>
          <p:cNvSpPr>
            <a:spLocks noGrp="1"/>
          </p:cNvSpPr>
          <p:nvPr>
            <p:ph type="subTitle" idx="13"/>
          </p:nvPr>
        </p:nvSpPr>
        <p:spPr>
          <a:xfrm>
            <a:off x="317500" y="5169745"/>
            <a:ext cx="9144000" cy="1655762"/>
          </a:xfrm>
        </p:spPr>
        <p:txBody>
          <a:bodyPr>
            <a:normAutofit/>
          </a:bodyPr>
          <a:lstStyle>
            <a:lvl1pPr marL="0" indent="0" algn="l">
              <a:buNone/>
              <a:defRPr sz="4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9171415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019409F-3155-4E84-8876-D1E7D449E576}" type="datetimeFigureOut">
              <a:rPr lang="en-US" smtClean="0"/>
              <a:t>5/7/2019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8A32A12-E082-4322-B7CA-58C3034B51E6}" type="slidenum">
              <a:rPr lang="en-US" smtClean="0"/>
              <a:t>‹#›</a:t>
            </a:fld>
            <a:endParaRPr lang="en-US" dirty="0"/>
          </a:p>
        </p:txBody>
      </p:sp>
    </p:spTree>
    <p:extLst>
      <p:ext uri="{BB962C8B-B14F-4D97-AF65-F5344CB8AC3E}">
        <p14:creationId xmlns:p14="http://schemas.microsoft.com/office/powerpoint/2010/main" val="3507353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lide Design Option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232743"/>
            <a:ext cx="10515600" cy="1325563"/>
          </a:xfrm>
          <a:prstGeom prst="rect">
            <a:avLst/>
          </a:prstGeom>
        </p:spPr>
        <p:txBody>
          <a:bodyPr/>
          <a:lstStyle>
            <a:lvl1pPr>
              <a:defRPr sz="3200">
                <a:solidFill>
                  <a:srgbClr val="003142"/>
                </a:solidFill>
                <a:latin typeface="Calibri" charset="0"/>
                <a:ea typeface="Calibri" charset="0"/>
                <a:cs typeface="Calibri" charset="0"/>
              </a:defRPr>
            </a:lvl1pPr>
          </a:lstStyle>
          <a:p>
            <a:r>
              <a:rPr lang="en-US" dirty="0"/>
              <a:t>Calibri 32pt USDA RD Blue (slide design option 2)</a:t>
            </a:r>
          </a:p>
        </p:txBody>
      </p:sp>
      <p:sp>
        <p:nvSpPr>
          <p:cNvPr id="3" name="Text Placeholder 2"/>
          <p:cNvSpPr>
            <a:spLocks noGrp="1"/>
          </p:cNvSpPr>
          <p:nvPr>
            <p:ph type="body" idx="1" hasCustomPrompt="1"/>
          </p:nvPr>
        </p:nvSpPr>
        <p:spPr>
          <a:xfrm>
            <a:off x="839788" y="1554163"/>
            <a:ext cx="8215002" cy="823912"/>
          </a:xfrm>
          <a:prstGeom prst="rect">
            <a:avLst/>
          </a:prstGeom>
        </p:spPr>
        <p:txBody>
          <a:bodyPr anchor="b"/>
          <a:lstStyle>
            <a:lvl1pPr marL="0" indent="0">
              <a:buNone/>
              <a:defRPr sz="2200" b="0" baseline="0">
                <a:solidFill>
                  <a:srgbClr val="456F61"/>
                </a:solidFill>
                <a:latin typeface="Calibri" charset="0"/>
                <a:ea typeface="Calibri" charset="0"/>
                <a:cs typeface="Calibri"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Calibri 22pt USDA RD Green (text color R-69 G-111 B-97</a:t>
            </a:r>
          </a:p>
        </p:txBody>
      </p:sp>
      <p:sp>
        <p:nvSpPr>
          <p:cNvPr id="4" name="Content Placeholder 3"/>
          <p:cNvSpPr>
            <a:spLocks noGrp="1"/>
          </p:cNvSpPr>
          <p:nvPr>
            <p:ph sz="half" idx="2" hasCustomPrompt="1"/>
          </p:nvPr>
        </p:nvSpPr>
        <p:spPr>
          <a:xfrm>
            <a:off x="839788" y="2378075"/>
            <a:ext cx="8215002" cy="3684588"/>
          </a:xfrm>
          <a:prstGeom prst="rect">
            <a:avLst/>
          </a:prstGeom>
        </p:spPr>
        <p:txBody>
          <a:bodyPr/>
          <a:lstStyle>
            <a:lvl1pPr>
              <a:lnSpc>
                <a:spcPct val="100000"/>
              </a:lnSpc>
              <a:buClr>
                <a:srgbClr val="003142"/>
              </a:buClr>
              <a:defRPr sz="2000" baseline="0">
                <a:solidFill>
                  <a:srgbClr val="6C6C6C"/>
                </a:solidFill>
                <a:latin typeface="Calibri" charset="0"/>
                <a:ea typeface="Calibri" charset="0"/>
                <a:cs typeface="Calibri" charset="0"/>
              </a:defRPr>
            </a:lvl1pPr>
            <a:lvl2pPr>
              <a:lnSpc>
                <a:spcPct val="100000"/>
              </a:lnSpc>
              <a:buClr>
                <a:srgbClr val="003142"/>
              </a:buClr>
              <a:defRPr sz="1800" baseline="0">
                <a:solidFill>
                  <a:srgbClr val="6C6C6C"/>
                </a:solidFill>
                <a:latin typeface="Calibri" charset="0"/>
                <a:ea typeface="Calibri" charset="0"/>
                <a:cs typeface="Calibri" charset="0"/>
              </a:defRPr>
            </a:lvl2pPr>
            <a:lvl3pPr>
              <a:lnSpc>
                <a:spcPct val="100000"/>
              </a:lnSpc>
              <a:buClr>
                <a:srgbClr val="003142"/>
              </a:buClr>
              <a:defRPr sz="1700" baseline="0">
                <a:solidFill>
                  <a:srgbClr val="6C6C6C"/>
                </a:solidFill>
                <a:latin typeface="Calibri" charset="0"/>
                <a:ea typeface="Calibri" charset="0"/>
                <a:cs typeface="Calibri" charset="0"/>
              </a:defRPr>
            </a:lvl3pPr>
          </a:lstStyle>
          <a:p>
            <a:pPr lvl="0"/>
            <a:r>
              <a:rPr lang="en-US" dirty="0"/>
              <a:t>1st level Bullet text Calibri 20pt text</a:t>
            </a:r>
          </a:p>
          <a:p>
            <a:pPr lvl="1"/>
            <a:r>
              <a:rPr lang="en-US" dirty="0"/>
              <a:t>2nd level Bullet text Calibri 18pt text</a:t>
            </a:r>
          </a:p>
          <a:p>
            <a:pPr lvl="2"/>
            <a:r>
              <a:rPr lang="en-US" dirty="0"/>
              <a:t>3rd level Bullet text Calibri 17pt text</a:t>
            </a:r>
          </a:p>
        </p:txBody>
      </p:sp>
    </p:spTree>
    <p:extLst>
      <p:ext uri="{BB962C8B-B14F-4D97-AF65-F5344CB8AC3E}">
        <p14:creationId xmlns:p14="http://schemas.microsoft.com/office/powerpoint/2010/main" val="516358413"/>
      </p:ext>
    </p:extLst>
  </p:cSld>
  <p:clrMapOvr>
    <a:masterClrMapping/>
  </p:clrMapOvr>
  <p:extLst mod="1">
    <p:ext uri="{DCECCB84-F9BA-43D5-87BE-67443E8EF086}">
      <p15:sldGuideLst xmlns:p15="http://schemas.microsoft.com/office/powerpoint/2012/main">
        <p15:guide id="1" pos="240">
          <p15:clr>
            <a:srgbClr val="FBAE40"/>
          </p15:clr>
        </p15:guide>
        <p15:guide id="2" orient="horz" pos="144">
          <p15:clr>
            <a:srgbClr val="FBAE40"/>
          </p15:clr>
        </p15:guide>
        <p15:guide id="3" orient="horz" pos="1296">
          <p15:clr>
            <a:srgbClr val="FBAE40"/>
          </p15:clr>
        </p15:guide>
        <p15:guide id="4" pos="52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lide Design Option 3">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228600"/>
            <a:ext cx="10515600" cy="1325563"/>
          </a:xfrm>
          <a:prstGeom prst="rect">
            <a:avLst/>
          </a:prstGeom>
        </p:spPr>
        <p:txBody>
          <a:bodyPr/>
          <a:lstStyle>
            <a:lvl1pPr>
              <a:defRPr sz="3200">
                <a:solidFill>
                  <a:schemeClr val="bg1"/>
                </a:solidFill>
                <a:latin typeface="Calibri" charset="0"/>
                <a:ea typeface="Calibri" charset="0"/>
                <a:cs typeface="Calibri" charset="0"/>
              </a:defRPr>
            </a:lvl1pPr>
          </a:lstStyle>
          <a:p>
            <a:r>
              <a:rPr lang="en-US" dirty="0"/>
              <a:t>Calibri 32pt White (slide design option 3)</a:t>
            </a:r>
          </a:p>
        </p:txBody>
      </p:sp>
      <p:sp>
        <p:nvSpPr>
          <p:cNvPr id="3" name="Text Placeholder 2"/>
          <p:cNvSpPr>
            <a:spLocks noGrp="1"/>
          </p:cNvSpPr>
          <p:nvPr>
            <p:ph type="body" idx="1" hasCustomPrompt="1"/>
          </p:nvPr>
        </p:nvSpPr>
        <p:spPr>
          <a:xfrm>
            <a:off x="839788" y="1554163"/>
            <a:ext cx="8739110" cy="823912"/>
          </a:xfrm>
          <a:prstGeom prst="rect">
            <a:avLst/>
          </a:prstGeom>
        </p:spPr>
        <p:txBody>
          <a:bodyPr anchor="b"/>
          <a:lstStyle>
            <a:lvl1pPr marL="0" indent="0">
              <a:buNone/>
              <a:defRPr sz="2200" b="0" baseline="0">
                <a:solidFill>
                  <a:srgbClr val="003142"/>
                </a:solidFill>
                <a:latin typeface="Calibri" charset="0"/>
                <a:ea typeface="Calibri" charset="0"/>
                <a:cs typeface="Calibri"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Calibri 22pt USDA RD Blue (text color R-0 G-49 B-66)</a:t>
            </a:r>
          </a:p>
        </p:txBody>
      </p:sp>
      <p:sp>
        <p:nvSpPr>
          <p:cNvPr id="4" name="Content Placeholder 3"/>
          <p:cNvSpPr>
            <a:spLocks noGrp="1"/>
          </p:cNvSpPr>
          <p:nvPr>
            <p:ph sz="half" idx="2" hasCustomPrompt="1"/>
          </p:nvPr>
        </p:nvSpPr>
        <p:spPr>
          <a:xfrm>
            <a:off x="839788" y="2378075"/>
            <a:ext cx="8215002" cy="3684588"/>
          </a:xfrm>
          <a:prstGeom prst="rect">
            <a:avLst/>
          </a:prstGeom>
        </p:spPr>
        <p:txBody>
          <a:bodyPr/>
          <a:lstStyle>
            <a:lvl1pPr>
              <a:lnSpc>
                <a:spcPct val="100000"/>
              </a:lnSpc>
              <a:buClr>
                <a:srgbClr val="456F61"/>
              </a:buClr>
              <a:defRPr sz="2000" baseline="0">
                <a:solidFill>
                  <a:srgbClr val="6C6C6C"/>
                </a:solidFill>
                <a:latin typeface="Calibri" charset="0"/>
                <a:ea typeface="Calibri" charset="0"/>
                <a:cs typeface="Calibri" charset="0"/>
              </a:defRPr>
            </a:lvl1pPr>
            <a:lvl2pPr>
              <a:lnSpc>
                <a:spcPct val="100000"/>
              </a:lnSpc>
              <a:buClr>
                <a:srgbClr val="456F61"/>
              </a:buClr>
              <a:defRPr sz="1800" baseline="0">
                <a:solidFill>
                  <a:srgbClr val="6C6C6C"/>
                </a:solidFill>
                <a:latin typeface="Calibri" charset="0"/>
                <a:ea typeface="Calibri" charset="0"/>
                <a:cs typeface="Calibri" charset="0"/>
              </a:defRPr>
            </a:lvl2pPr>
            <a:lvl3pPr>
              <a:lnSpc>
                <a:spcPct val="100000"/>
              </a:lnSpc>
              <a:buClr>
                <a:srgbClr val="456F61"/>
              </a:buClr>
              <a:defRPr sz="1700" baseline="0">
                <a:solidFill>
                  <a:srgbClr val="6C6C6C"/>
                </a:solidFill>
                <a:latin typeface="Calibri" charset="0"/>
                <a:ea typeface="Calibri" charset="0"/>
                <a:cs typeface="Calibri" charset="0"/>
              </a:defRPr>
            </a:lvl3pPr>
          </a:lstStyle>
          <a:p>
            <a:pPr lvl="0"/>
            <a:r>
              <a:rPr lang="en-US" dirty="0"/>
              <a:t>1st level Bullet text Calibri 20pt text</a:t>
            </a:r>
          </a:p>
          <a:p>
            <a:pPr lvl="1"/>
            <a:r>
              <a:rPr lang="en-US" dirty="0"/>
              <a:t>2nd level Bullet text Calibri 18pt text</a:t>
            </a:r>
          </a:p>
          <a:p>
            <a:pPr lvl="2"/>
            <a:r>
              <a:rPr lang="en-US" dirty="0"/>
              <a:t>3rd level Bullet text Calibri 17pt text</a:t>
            </a:r>
          </a:p>
        </p:txBody>
      </p:sp>
    </p:spTree>
    <p:extLst>
      <p:ext uri="{BB962C8B-B14F-4D97-AF65-F5344CB8AC3E}">
        <p14:creationId xmlns:p14="http://schemas.microsoft.com/office/powerpoint/2010/main" val="1149194816"/>
      </p:ext>
    </p:extLst>
  </p:cSld>
  <p:clrMapOvr>
    <a:masterClrMapping/>
  </p:clrMapOvr>
  <p:extLst mod="1">
    <p:ext uri="{DCECCB84-F9BA-43D5-87BE-67443E8EF086}">
      <p15:sldGuideLst xmlns:p15="http://schemas.microsoft.com/office/powerpoint/2012/main">
        <p15:guide id="1" pos="240">
          <p15:clr>
            <a:srgbClr val="FBAE40"/>
          </p15:clr>
        </p15:guide>
        <p15:guide id="2" orient="horz" pos="144">
          <p15:clr>
            <a:srgbClr val="FBAE40"/>
          </p15:clr>
        </p15:guide>
        <p15:guide id="3" orient="horz" pos="1296">
          <p15:clr>
            <a:srgbClr val="FBAE40"/>
          </p15:clr>
        </p15:guide>
        <p15:guide id="4" pos="528">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all Out Message 1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071983"/>
            <a:ext cx="10515600" cy="615178"/>
          </a:xfrm>
          <a:prstGeom prst="rect">
            <a:avLst/>
          </a:prstGeom>
        </p:spPr>
        <p:txBody>
          <a:bodyPr/>
          <a:lstStyle>
            <a:lvl1pPr marL="0" marR="0" indent="0" algn="ctr" defTabSz="914400" rtl="0" eaLnBrk="1" fontAlgn="auto" latinLnBrk="0" hangingPunct="1">
              <a:lnSpc>
                <a:spcPct val="90000"/>
              </a:lnSpc>
              <a:spcBef>
                <a:spcPct val="0"/>
              </a:spcBef>
              <a:spcAft>
                <a:spcPts val="0"/>
              </a:spcAft>
              <a:buClrTx/>
              <a:buSzTx/>
              <a:buFontTx/>
              <a:buNone/>
              <a:tabLst/>
              <a:defRPr sz="4000">
                <a:solidFill>
                  <a:schemeClr val="bg1"/>
                </a:solidFill>
                <a:latin typeface="Calibri" charset="0"/>
                <a:ea typeface="Calibri" charset="0"/>
                <a:cs typeface="Calibri" charset="0"/>
              </a:defRPr>
            </a:lvl1pPr>
          </a:lstStyle>
          <a:p>
            <a:r>
              <a:rPr lang="en-US" dirty="0">
                <a:solidFill>
                  <a:schemeClr val="bg1"/>
                </a:solidFill>
              </a:rPr>
              <a:t>Call Out Message - Calibri Light 40pt White</a:t>
            </a:r>
            <a:endParaRPr lang="en-US" dirty="0"/>
          </a:p>
        </p:txBody>
      </p:sp>
    </p:spTree>
    <p:extLst>
      <p:ext uri="{BB962C8B-B14F-4D97-AF65-F5344CB8AC3E}">
        <p14:creationId xmlns:p14="http://schemas.microsoft.com/office/powerpoint/2010/main" val="372645383"/>
      </p:ext>
    </p:extLst>
  </p:cSld>
  <p:clrMapOvr>
    <a:masterClrMapping/>
  </p:clrMapOvr>
  <p:extLst mod="1">
    <p:ext uri="{DCECCB84-F9BA-43D5-87BE-67443E8EF086}">
      <p15:sldGuideLst xmlns:p15="http://schemas.microsoft.com/office/powerpoint/2012/main">
        <p15:guide id="1" pos="3840" userDrawn="1">
          <p15:clr>
            <a:srgbClr val="FBAE40"/>
          </p15:clr>
        </p15:guide>
        <p15:guide id="2" orient="horz" pos="216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Call Out Message 2 Layout">
    <p:bg>
      <p:bgPr>
        <a:solidFill>
          <a:srgbClr val="456F6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083612"/>
            <a:ext cx="10515600" cy="524562"/>
          </a:xfrm>
          <a:prstGeom prst="rect">
            <a:avLst/>
          </a:prstGeom>
        </p:spPr>
        <p:txBody>
          <a:bodyPr/>
          <a:lstStyle>
            <a:lvl1pPr algn="ctr">
              <a:defRPr sz="4000">
                <a:solidFill>
                  <a:schemeClr val="bg1"/>
                </a:solidFill>
                <a:latin typeface="Calibri" charset="0"/>
                <a:ea typeface="Calibri" charset="0"/>
                <a:cs typeface="Calibri" charset="0"/>
              </a:defRPr>
            </a:lvl1pPr>
          </a:lstStyle>
          <a:p>
            <a:r>
              <a:rPr lang="en-US" dirty="0">
                <a:solidFill>
                  <a:schemeClr val="bg1"/>
                </a:solidFill>
              </a:rPr>
              <a:t>Call Out Message - Calibri Light 40pt White</a:t>
            </a:r>
            <a:endParaRPr lang="en-US" dirty="0"/>
          </a:p>
        </p:txBody>
      </p:sp>
    </p:spTree>
    <p:extLst>
      <p:ext uri="{BB962C8B-B14F-4D97-AF65-F5344CB8AC3E}">
        <p14:creationId xmlns:p14="http://schemas.microsoft.com/office/powerpoint/2010/main" val="740666873"/>
      </p:ext>
    </p:extLst>
  </p:cSld>
  <p:clrMapOvr>
    <a:masterClrMapping/>
  </p:clrMapOvr>
  <p:extLst mod="1">
    <p:ext uri="{DCECCB84-F9BA-43D5-87BE-67443E8EF086}">
      <p15:sldGuideLst xmlns:p15="http://schemas.microsoft.com/office/powerpoint/2012/main">
        <p15:guide id="1" pos="3840" userDrawn="1">
          <p15:clr>
            <a:srgbClr val="FBAE40"/>
          </p15:clr>
        </p15:guide>
        <p15:guide id="2" orient="horz" pos="2160"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3.xml"/><Relationship Id="rId1" Type="http://schemas.openxmlformats.org/officeDocument/2006/relationships/slideLayout" Target="../slideLayouts/slideLayout6.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4.xml"/><Relationship Id="rId1" Type="http://schemas.openxmlformats.org/officeDocument/2006/relationships/slideLayout" Target="../slideLayouts/slideLayout7.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8.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9.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7.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4054"/>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12192000" cy="6859714"/>
          </a:xfrm>
          <a:prstGeom prst="rect">
            <a:avLst/>
          </a:prstGeom>
        </p:spPr>
      </p:pic>
    </p:spTree>
    <p:extLst>
      <p:ext uri="{BB962C8B-B14F-4D97-AF65-F5344CB8AC3E}">
        <p14:creationId xmlns:p14="http://schemas.microsoft.com/office/powerpoint/2010/main" val="371056334"/>
      </p:ext>
    </p:extLst>
  </p:cSld>
  <p:clrMap bg1="lt1" tx1="dk1" bg2="lt2" tx2="dk2" accent1="accent1" accent2="accent2" accent3="accent3" accent4="accent4" accent5="accent5" accent6="accent6" hlink="hlink" folHlink="folHlink"/>
  <p:sldLayoutIdLst>
    <p:sldLayoutId id="2147483695" r:id="rId1"/>
    <p:sldLayoutId id="2147483707"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85000"/>
          </a:schemeClr>
        </a:solidFill>
        <a:effectLst/>
      </p:bgPr>
    </p:bg>
    <p:spTree>
      <p:nvGrpSpPr>
        <p:cNvPr id="1" name=""/>
        <p:cNvGrpSpPr/>
        <p:nvPr/>
      </p:nvGrpSpPr>
      <p:grpSpPr>
        <a:xfrm>
          <a:off x="0" y="0"/>
          <a:ext cx="0" cy="0"/>
          <a:chOff x="0" y="0"/>
          <a:chExt cx="0" cy="0"/>
        </a:xfrm>
      </p:grpSpPr>
      <p:sp>
        <p:nvSpPr>
          <p:cNvPr id="7" name="Freeform 6"/>
          <p:cNvSpPr/>
          <p:nvPr userDrawn="1"/>
        </p:nvSpPr>
        <p:spPr>
          <a:xfrm rot="10800000">
            <a:off x="-32844" y="0"/>
            <a:ext cx="12239898" cy="1532820"/>
          </a:xfrm>
          <a:custGeom>
            <a:avLst/>
            <a:gdLst>
              <a:gd name="connsiteX0" fmla="*/ 0 w 12239898"/>
              <a:gd name="connsiteY0" fmla="*/ 1532820 h 1532820"/>
              <a:gd name="connsiteX1" fmla="*/ 12239898 w 12239898"/>
              <a:gd name="connsiteY1" fmla="*/ 1532820 h 1532820"/>
              <a:gd name="connsiteX2" fmla="*/ 12218001 w 12239898"/>
              <a:gd name="connsiteY2" fmla="*/ 98539 h 1532820"/>
              <a:gd name="connsiteX3" fmla="*/ 11145095 w 12239898"/>
              <a:gd name="connsiteY3" fmla="*/ 0 h 1532820"/>
              <a:gd name="connsiteX4" fmla="*/ 8703684 w 12239898"/>
              <a:gd name="connsiteY4" fmla="*/ 54744 h 1532820"/>
              <a:gd name="connsiteX5" fmla="*/ 4247836 w 12239898"/>
              <a:gd name="connsiteY5" fmla="*/ 645974 h 1532820"/>
              <a:gd name="connsiteX6" fmla="*/ 1029115 w 12239898"/>
              <a:gd name="connsiteY6" fmla="*/ 613128 h 1532820"/>
              <a:gd name="connsiteX7" fmla="*/ 10948 w 12239898"/>
              <a:gd name="connsiteY7" fmla="*/ 481744 h 1532820"/>
              <a:gd name="connsiteX8" fmla="*/ 0 w 12239898"/>
              <a:gd name="connsiteY8" fmla="*/ 1532820 h 1532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39898" h="1532820">
                <a:moveTo>
                  <a:pt x="0" y="1532820"/>
                </a:moveTo>
                <a:lnTo>
                  <a:pt x="12239898" y="1532820"/>
                </a:lnTo>
                <a:lnTo>
                  <a:pt x="12218001" y="98539"/>
                </a:lnTo>
                <a:lnTo>
                  <a:pt x="11145095" y="0"/>
                </a:lnTo>
                <a:lnTo>
                  <a:pt x="8703684" y="54744"/>
                </a:lnTo>
                <a:lnTo>
                  <a:pt x="4247836" y="645974"/>
                </a:lnTo>
                <a:lnTo>
                  <a:pt x="1029115" y="613128"/>
                </a:lnTo>
                <a:lnTo>
                  <a:pt x="10948" y="481744"/>
                </a:lnTo>
                <a:lnTo>
                  <a:pt x="0" y="1532820"/>
                </a:lnTo>
                <a:close/>
              </a:path>
            </a:pathLst>
          </a:custGeom>
          <a:solidFill>
            <a:srgbClr val="00314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line2.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rot="10800000">
            <a:off x="-32844" y="708283"/>
            <a:ext cx="12224844" cy="953998"/>
          </a:xfrm>
          <a:prstGeom prst="rect">
            <a:avLst/>
          </a:prstGeom>
        </p:spPr>
      </p:pic>
    </p:spTree>
    <p:extLst>
      <p:ext uri="{BB962C8B-B14F-4D97-AF65-F5344CB8AC3E}">
        <p14:creationId xmlns:p14="http://schemas.microsoft.com/office/powerpoint/2010/main" val="925695024"/>
      </p:ext>
    </p:extLst>
  </p:cSld>
  <p:clrMap bg1="lt1" tx1="dk1" bg2="lt2" tx2="dk2" accent1="accent1" accent2="accent2" accent3="accent3" accent4="accent4" accent5="accent5" accent6="accent6" hlink="hlink" folHlink="folHlink"/>
  <p:sldLayoutIdLst>
    <p:sldLayoutId id="2147483689" r:id="rId1"/>
    <p:sldLayoutId id="2147483706" r:id="rId2"/>
    <p:sldLayoutId id="2147483708" r:id="rId3"/>
  </p:sldLayoutIdLst>
  <p:txStyles>
    <p:titleStyle>
      <a:lvl1pPr algn="l" defTabSz="914400" rtl="0" eaLnBrk="1" latinLnBrk="0" hangingPunct="1">
        <a:lnSpc>
          <a:spcPct val="90000"/>
        </a:lnSpc>
        <a:spcBef>
          <a:spcPct val="0"/>
        </a:spcBef>
        <a:buNone/>
        <a:defRPr sz="32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85000"/>
          </a:schemeClr>
        </a:solidFill>
        <a:effectLst/>
      </p:bgPr>
    </p:bg>
    <p:spTree>
      <p:nvGrpSpPr>
        <p:cNvPr id="1" name=""/>
        <p:cNvGrpSpPr/>
        <p:nvPr/>
      </p:nvGrpSpPr>
      <p:grpSpPr>
        <a:xfrm>
          <a:off x="0" y="0"/>
          <a:ext cx="0" cy="0"/>
          <a:chOff x="0" y="0"/>
          <a:chExt cx="0" cy="0"/>
        </a:xfrm>
      </p:grpSpPr>
      <p:sp>
        <p:nvSpPr>
          <p:cNvPr id="7" name="Freeform 6"/>
          <p:cNvSpPr/>
          <p:nvPr userDrawn="1"/>
        </p:nvSpPr>
        <p:spPr>
          <a:xfrm>
            <a:off x="-43792" y="5594799"/>
            <a:ext cx="12239898" cy="1532820"/>
          </a:xfrm>
          <a:custGeom>
            <a:avLst/>
            <a:gdLst>
              <a:gd name="connsiteX0" fmla="*/ 0 w 12239898"/>
              <a:gd name="connsiteY0" fmla="*/ 1532820 h 1532820"/>
              <a:gd name="connsiteX1" fmla="*/ 12239898 w 12239898"/>
              <a:gd name="connsiteY1" fmla="*/ 1532820 h 1532820"/>
              <a:gd name="connsiteX2" fmla="*/ 12218001 w 12239898"/>
              <a:gd name="connsiteY2" fmla="*/ 98539 h 1532820"/>
              <a:gd name="connsiteX3" fmla="*/ 11145095 w 12239898"/>
              <a:gd name="connsiteY3" fmla="*/ 0 h 1532820"/>
              <a:gd name="connsiteX4" fmla="*/ 8703684 w 12239898"/>
              <a:gd name="connsiteY4" fmla="*/ 54744 h 1532820"/>
              <a:gd name="connsiteX5" fmla="*/ 4247836 w 12239898"/>
              <a:gd name="connsiteY5" fmla="*/ 645974 h 1532820"/>
              <a:gd name="connsiteX6" fmla="*/ 1029115 w 12239898"/>
              <a:gd name="connsiteY6" fmla="*/ 613128 h 1532820"/>
              <a:gd name="connsiteX7" fmla="*/ 10948 w 12239898"/>
              <a:gd name="connsiteY7" fmla="*/ 481744 h 1532820"/>
              <a:gd name="connsiteX8" fmla="*/ 0 w 12239898"/>
              <a:gd name="connsiteY8" fmla="*/ 1532820 h 1532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39898" h="1532820">
                <a:moveTo>
                  <a:pt x="0" y="1532820"/>
                </a:moveTo>
                <a:lnTo>
                  <a:pt x="12239898" y="1532820"/>
                </a:lnTo>
                <a:lnTo>
                  <a:pt x="12218001" y="98539"/>
                </a:lnTo>
                <a:lnTo>
                  <a:pt x="11145095" y="0"/>
                </a:lnTo>
                <a:lnTo>
                  <a:pt x="8703684" y="54744"/>
                </a:lnTo>
                <a:lnTo>
                  <a:pt x="4247836" y="645974"/>
                </a:lnTo>
                <a:lnTo>
                  <a:pt x="1029115" y="613128"/>
                </a:lnTo>
                <a:lnTo>
                  <a:pt x="10948" y="481744"/>
                </a:lnTo>
                <a:lnTo>
                  <a:pt x="0" y="1532820"/>
                </a:lnTo>
                <a:close/>
              </a:path>
            </a:pathLst>
          </a:custGeom>
          <a:solidFill>
            <a:srgbClr val="456F6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line2.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5938" y="5465338"/>
            <a:ext cx="12217938" cy="953998"/>
          </a:xfrm>
          <a:prstGeom prst="rect">
            <a:avLst/>
          </a:prstGeom>
        </p:spPr>
      </p:pic>
    </p:spTree>
    <p:extLst>
      <p:ext uri="{BB962C8B-B14F-4D97-AF65-F5344CB8AC3E}">
        <p14:creationId xmlns:p14="http://schemas.microsoft.com/office/powerpoint/2010/main" val="1056508088"/>
      </p:ext>
    </p:extLst>
  </p:cSld>
  <p:clrMap bg1="lt1" tx1="dk1" bg2="lt2" tx2="dk2" accent1="accent1" accent2="accent2" accent3="accent3" accent4="accent4" accent5="accent5" accent6="accent6" hlink="hlink" folHlink="folHlink"/>
  <p:sldLayoutIdLst>
    <p:sldLayoutId id="214748370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Freeform 6"/>
          <p:cNvSpPr/>
          <p:nvPr userDrawn="1"/>
        </p:nvSpPr>
        <p:spPr>
          <a:xfrm>
            <a:off x="-43792" y="5594799"/>
            <a:ext cx="12239898" cy="1532820"/>
          </a:xfrm>
          <a:custGeom>
            <a:avLst/>
            <a:gdLst>
              <a:gd name="connsiteX0" fmla="*/ 0 w 12239898"/>
              <a:gd name="connsiteY0" fmla="*/ 1532820 h 1532820"/>
              <a:gd name="connsiteX1" fmla="*/ 12239898 w 12239898"/>
              <a:gd name="connsiteY1" fmla="*/ 1532820 h 1532820"/>
              <a:gd name="connsiteX2" fmla="*/ 12218001 w 12239898"/>
              <a:gd name="connsiteY2" fmla="*/ 98539 h 1532820"/>
              <a:gd name="connsiteX3" fmla="*/ 11145095 w 12239898"/>
              <a:gd name="connsiteY3" fmla="*/ 0 h 1532820"/>
              <a:gd name="connsiteX4" fmla="*/ 8703684 w 12239898"/>
              <a:gd name="connsiteY4" fmla="*/ 54744 h 1532820"/>
              <a:gd name="connsiteX5" fmla="*/ 4247836 w 12239898"/>
              <a:gd name="connsiteY5" fmla="*/ 645974 h 1532820"/>
              <a:gd name="connsiteX6" fmla="*/ 1029115 w 12239898"/>
              <a:gd name="connsiteY6" fmla="*/ 613128 h 1532820"/>
              <a:gd name="connsiteX7" fmla="*/ 10948 w 12239898"/>
              <a:gd name="connsiteY7" fmla="*/ 481744 h 1532820"/>
              <a:gd name="connsiteX8" fmla="*/ 0 w 12239898"/>
              <a:gd name="connsiteY8" fmla="*/ 1532820 h 1532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39898" h="1532820">
                <a:moveTo>
                  <a:pt x="0" y="1532820"/>
                </a:moveTo>
                <a:lnTo>
                  <a:pt x="12239898" y="1532820"/>
                </a:lnTo>
                <a:lnTo>
                  <a:pt x="12218001" y="98539"/>
                </a:lnTo>
                <a:lnTo>
                  <a:pt x="11145095" y="0"/>
                </a:lnTo>
                <a:lnTo>
                  <a:pt x="8703684" y="54744"/>
                </a:lnTo>
                <a:lnTo>
                  <a:pt x="4247836" y="645974"/>
                </a:lnTo>
                <a:lnTo>
                  <a:pt x="1029115" y="613128"/>
                </a:lnTo>
                <a:lnTo>
                  <a:pt x="10948" y="481744"/>
                </a:lnTo>
                <a:lnTo>
                  <a:pt x="0" y="1532820"/>
                </a:lnTo>
                <a:close/>
              </a:path>
            </a:pathLst>
          </a:custGeom>
          <a:solidFill>
            <a:srgbClr val="456F6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line2.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5938" y="5465338"/>
            <a:ext cx="12217938" cy="953998"/>
          </a:xfrm>
          <a:prstGeom prst="rect">
            <a:avLst/>
          </a:prstGeom>
        </p:spPr>
      </p:pic>
      <p:sp>
        <p:nvSpPr>
          <p:cNvPr id="9" name="Freeform 8"/>
          <p:cNvSpPr/>
          <p:nvPr userDrawn="1"/>
        </p:nvSpPr>
        <p:spPr>
          <a:xfrm rot="10800000">
            <a:off x="-32844" y="0"/>
            <a:ext cx="12239898" cy="1532820"/>
          </a:xfrm>
          <a:custGeom>
            <a:avLst/>
            <a:gdLst>
              <a:gd name="connsiteX0" fmla="*/ 0 w 12239898"/>
              <a:gd name="connsiteY0" fmla="*/ 1532820 h 1532820"/>
              <a:gd name="connsiteX1" fmla="*/ 12239898 w 12239898"/>
              <a:gd name="connsiteY1" fmla="*/ 1532820 h 1532820"/>
              <a:gd name="connsiteX2" fmla="*/ 12218001 w 12239898"/>
              <a:gd name="connsiteY2" fmla="*/ 98539 h 1532820"/>
              <a:gd name="connsiteX3" fmla="*/ 11145095 w 12239898"/>
              <a:gd name="connsiteY3" fmla="*/ 0 h 1532820"/>
              <a:gd name="connsiteX4" fmla="*/ 8703684 w 12239898"/>
              <a:gd name="connsiteY4" fmla="*/ 54744 h 1532820"/>
              <a:gd name="connsiteX5" fmla="*/ 4247836 w 12239898"/>
              <a:gd name="connsiteY5" fmla="*/ 645974 h 1532820"/>
              <a:gd name="connsiteX6" fmla="*/ 1029115 w 12239898"/>
              <a:gd name="connsiteY6" fmla="*/ 613128 h 1532820"/>
              <a:gd name="connsiteX7" fmla="*/ 10948 w 12239898"/>
              <a:gd name="connsiteY7" fmla="*/ 481744 h 1532820"/>
              <a:gd name="connsiteX8" fmla="*/ 0 w 12239898"/>
              <a:gd name="connsiteY8" fmla="*/ 1532820 h 1532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39898" h="1532820">
                <a:moveTo>
                  <a:pt x="0" y="1532820"/>
                </a:moveTo>
                <a:lnTo>
                  <a:pt x="12239898" y="1532820"/>
                </a:lnTo>
                <a:lnTo>
                  <a:pt x="12218001" y="98539"/>
                </a:lnTo>
                <a:lnTo>
                  <a:pt x="11145095" y="0"/>
                </a:lnTo>
                <a:lnTo>
                  <a:pt x="8703684" y="54744"/>
                </a:lnTo>
                <a:lnTo>
                  <a:pt x="4247836" y="645974"/>
                </a:lnTo>
                <a:lnTo>
                  <a:pt x="1029115" y="613128"/>
                </a:lnTo>
                <a:lnTo>
                  <a:pt x="10948" y="481744"/>
                </a:lnTo>
                <a:lnTo>
                  <a:pt x="0" y="1532820"/>
                </a:lnTo>
                <a:close/>
              </a:path>
            </a:pathLst>
          </a:custGeom>
          <a:solidFill>
            <a:srgbClr val="00314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line2.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0800000">
            <a:off x="-32844" y="708283"/>
            <a:ext cx="12224844" cy="953998"/>
          </a:xfrm>
          <a:prstGeom prst="rect">
            <a:avLst/>
          </a:prstGeom>
        </p:spPr>
      </p:pic>
    </p:spTree>
    <p:extLst>
      <p:ext uri="{BB962C8B-B14F-4D97-AF65-F5344CB8AC3E}">
        <p14:creationId xmlns:p14="http://schemas.microsoft.com/office/powerpoint/2010/main" val="1497433691"/>
      </p:ext>
    </p:extLst>
  </p:cSld>
  <p:clrMap bg1="lt1" tx1="dk1" bg2="lt2" tx2="dk2" accent1="accent1" accent2="accent2" accent3="accent3" accent4="accent4" accent5="accent5" accent6="accent6" hlink="hlink" folHlink="folHlink"/>
  <p:sldLayoutIdLst>
    <p:sldLayoutId id="214748370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00314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82695940"/>
      </p:ext>
    </p:extLst>
  </p:cSld>
  <p:clrMap bg1="lt1" tx1="dk1" bg2="lt2" tx2="dk2" accent1="accent1" accent2="accent2" accent3="accent3" accent4="accent4" accent5="accent5" accent6="accent6" hlink="hlink" folHlink="folHlink"/>
  <p:sldLayoutIdLst>
    <p:sldLayoutId id="214748367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456F6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9263764"/>
      </p:ext>
    </p:extLst>
  </p:cSld>
  <p:clrMap bg1="lt1" tx1="dk1" bg2="lt2" tx2="dk2" accent1="accent1" accent2="accent2" accent3="accent3" accent4="accent4" accent5="accent5" accent6="accent6" hlink="hlink" folHlink="folHlink"/>
  <p:sldLayoutIdLst>
    <p:sldLayoutId id="214748368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456F6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9714"/>
          </a:xfrm>
          <a:prstGeom prst="rect">
            <a:avLst/>
          </a:prstGeom>
        </p:spPr>
      </p:pic>
    </p:spTree>
    <p:extLst>
      <p:ext uri="{BB962C8B-B14F-4D97-AF65-F5344CB8AC3E}">
        <p14:creationId xmlns:p14="http://schemas.microsoft.com/office/powerpoint/2010/main" val="2786583"/>
      </p:ext>
    </p:extLst>
  </p:cSld>
  <p:clrMap bg1="lt1" tx1="dk1" bg2="lt2" tx2="dk2" accent1="accent1" accent2="accent2" accent3="accent3" accent4="accent4" accent5="accent5" accent6="accent6" hlink="hlink" folHlink="folHlink"/>
  <p:sldLayoutIdLst>
    <p:sldLayoutId id="214748370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hyperlink" Target="http://www.ascr.usda.gov/complaint_filing_cust.html" TargetMode="Externa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Disasters and What to Do?</a:t>
            </a:r>
          </a:p>
        </p:txBody>
      </p:sp>
      <p:sp>
        <p:nvSpPr>
          <p:cNvPr id="3" name="Text Placeholder 2"/>
          <p:cNvSpPr>
            <a:spLocks noGrp="1"/>
          </p:cNvSpPr>
          <p:nvPr>
            <p:ph type="body" idx="1"/>
          </p:nvPr>
        </p:nvSpPr>
        <p:spPr/>
        <p:txBody>
          <a:bodyPr/>
          <a:lstStyle/>
          <a:p>
            <a:r>
              <a:rPr lang="en-US" dirty="0"/>
              <a:t>Presented by: Eric Siebens</a:t>
            </a:r>
          </a:p>
        </p:txBody>
      </p:sp>
      <p:sp>
        <p:nvSpPr>
          <p:cNvPr id="4" name="Text Placeholder 3"/>
          <p:cNvSpPr>
            <a:spLocks noGrp="1"/>
          </p:cNvSpPr>
          <p:nvPr>
            <p:ph type="body" sz="quarter" idx="3"/>
          </p:nvPr>
        </p:nvSpPr>
        <p:spPr/>
        <p:txBody>
          <a:bodyPr/>
          <a:lstStyle/>
          <a:p>
            <a:endParaRPr lang="en-US" dirty="0"/>
          </a:p>
        </p:txBody>
      </p:sp>
    </p:spTree>
    <p:extLst>
      <p:ext uri="{BB962C8B-B14F-4D97-AF65-F5344CB8AC3E}">
        <p14:creationId xmlns:p14="http://schemas.microsoft.com/office/powerpoint/2010/main" val="10278431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E2B48-9CD9-4821-B2F8-2739889C5C34}"/>
              </a:ext>
            </a:extLst>
          </p:cNvPr>
          <p:cNvSpPr>
            <a:spLocks noGrp="1"/>
          </p:cNvSpPr>
          <p:nvPr>
            <p:ph type="title"/>
          </p:nvPr>
        </p:nvSpPr>
        <p:spPr/>
        <p:txBody>
          <a:bodyPr/>
          <a:lstStyle/>
          <a:p>
            <a:r>
              <a:rPr lang="en-US" dirty="0"/>
              <a:t>Dealing with a Disaster – Stage 1</a:t>
            </a:r>
          </a:p>
        </p:txBody>
      </p:sp>
      <p:sp>
        <p:nvSpPr>
          <p:cNvPr id="4" name="Content Placeholder 3">
            <a:extLst>
              <a:ext uri="{FF2B5EF4-FFF2-40B4-BE49-F238E27FC236}">
                <a16:creationId xmlns:a16="http://schemas.microsoft.com/office/drawing/2014/main" id="{7BE6E708-9B8D-437F-8ED9-0380C95D14F8}"/>
              </a:ext>
            </a:extLst>
          </p:cNvPr>
          <p:cNvSpPr>
            <a:spLocks noGrp="1"/>
          </p:cNvSpPr>
          <p:nvPr>
            <p:ph sz="half" idx="2"/>
          </p:nvPr>
        </p:nvSpPr>
        <p:spPr>
          <a:xfrm>
            <a:off x="839787" y="1634836"/>
            <a:ext cx="10576357" cy="4943302"/>
          </a:xfrm>
        </p:spPr>
        <p:txBody>
          <a:bodyPr/>
          <a:lstStyle/>
          <a:p>
            <a:pPr marL="0" indent="0" algn="ctr">
              <a:lnSpc>
                <a:spcPct val="100000"/>
              </a:lnSpc>
              <a:spcBef>
                <a:spcPts val="0"/>
              </a:spcBef>
              <a:buNone/>
            </a:pPr>
            <a:r>
              <a:rPr lang="en-US" sz="2800" b="1" dirty="0"/>
              <a:t>Initial Response – Project Based Event</a:t>
            </a:r>
          </a:p>
          <a:p>
            <a:pPr marL="0" indent="0">
              <a:lnSpc>
                <a:spcPct val="100000"/>
              </a:lnSpc>
              <a:spcBef>
                <a:spcPts val="0"/>
              </a:spcBef>
              <a:buNone/>
            </a:pPr>
            <a:endParaRPr lang="en-US" sz="2800" dirty="0"/>
          </a:p>
          <a:p>
            <a:pPr marL="0" indent="0">
              <a:lnSpc>
                <a:spcPct val="100000"/>
              </a:lnSpc>
              <a:spcBef>
                <a:spcPts val="0"/>
              </a:spcBef>
              <a:buNone/>
            </a:pPr>
            <a:r>
              <a:rPr lang="en-US" sz="2400" dirty="0"/>
              <a:t>For a project based event such as a project fire, unit flood, or medical emergency:</a:t>
            </a:r>
          </a:p>
          <a:p>
            <a:pPr marL="0" indent="0">
              <a:lnSpc>
                <a:spcPct val="100000"/>
              </a:lnSpc>
              <a:spcBef>
                <a:spcPts val="0"/>
              </a:spcBef>
              <a:buNone/>
            </a:pPr>
            <a:endParaRPr lang="en-US" sz="2400" dirty="0"/>
          </a:p>
          <a:p>
            <a:pPr lvl="1">
              <a:lnSpc>
                <a:spcPct val="100000"/>
              </a:lnSpc>
              <a:spcBef>
                <a:spcPts val="0"/>
              </a:spcBef>
            </a:pPr>
            <a:r>
              <a:rPr lang="en-US" sz="2000" dirty="0"/>
              <a:t>Call 911 to alert emergency services if necessary.</a:t>
            </a:r>
          </a:p>
          <a:p>
            <a:pPr lvl="1">
              <a:lnSpc>
                <a:spcPct val="100000"/>
              </a:lnSpc>
              <a:spcBef>
                <a:spcPts val="0"/>
              </a:spcBef>
            </a:pPr>
            <a:r>
              <a:rPr lang="en-US" sz="2000" dirty="0"/>
              <a:t>Once emergency services have arrived support them in any way requested.</a:t>
            </a:r>
          </a:p>
          <a:p>
            <a:pPr lvl="1">
              <a:lnSpc>
                <a:spcPct val="100000"/>
              </a:lnSpc>
              <a:spcBef>
                <a:spcPts val="0"/>
              </a:spcBef>
            </a:pPr>
            <a:r>
              <a:rPr lang="en-US" sz="2000" dirty="0"/>
              <a:t>Work to ensure unaffected units are notified regarding what is happening.</a:t>
            </a:r>
          </a:p>
          <a:p>
            <a:pPr lvl="1">
              <a:lnSpc>
                <a:spcPct val="100000"/>
              </a:lnSpc>
              <a:spcBef>
                <a:spcPts val="0"/>
              </a:spcBef>
            </a:pPr>
            <a:r>
              <a:rPr lang="en-US" sz="2000" dirty="0"/>
              <a:t>Notify your regional manager or home office.</a:t>
            </a:r>
          </a:p>
          <a:p>
            <a:pPr lvl="1">
              <a:lnSpc>
                <a:spcPct val="100000"/>
              </a:lnSpc>
              <a:spcBef>
                <a:spcPts val="0"/>
              </a:spcBef>
            </a:pPr>
            <a:r>
              <a:rPr lang="en-US" sz="2000" dirty="0"/>
              <a:t>If needed contact local community Agencies that might be able to assist, such as the Red Cross or possibly your Local Housing Authority.</a:t>
            </a:r>
          </a:p>
          <a:p>
            <a:pPr lvl="1">
              <a:lnSpc>
                <a:spcPct val="100000"/>
              </a:lnSpc>
              <a:spcBef>
                <a:spcPts val="0"/>
              </a:spcBef>
            </a:pPr>
            <a:r>
              <a:rPr lang="en-US" sz="2000" dirty="0"/>
              <a:t>Contact the insurance provider to start the claim’s process.</a:t>
            </a:r>
          </a:p>
          <a:p>
            <a:pPr lvl="1">
              <a:lnSpc>
                <a:spcPct val="100000"/>
              </a:lnSpc>
              <a:spcBef>
                <a:spcPts val="0"/>
              </a:spcBef>
            </a:pPr>
            <a:r>
              <a:rPr lang="en-US" sz="2000" u="sng" dirty="0"/>
              <a:t>Once the initial situation is under control by emergency services notify Rural Development.  Be prepared to provide the loan servicer with a basic description of what happened and the number units effected.</a:t>
            </a:r>
          </a:p>
          <a:p>
            <a:pPr lvl="1">
              <a:lnSpc>
                <a:spcPct val="100000"/>
              </a:lnSpc>
              <a:spcBef>
                <a:spcPts val="0"/>
              </a:spcBef>
            </a:pPr>
            <a:endParaRPr lang="en-US" sz="2400" dirty="0"/>
          </a:p>
          <a:p>
            <a:pPr marL="0" indent="0" algn="ctr">
              <a:lnSpc>
                <a:spcPct val="100000"/>
              </a:lnSpc>
              <a:spcBef>
                <a:spcPts val="0"/>
              </a:spcBef>
              <a:buNone/>
            </a:pPr>
            <a:endParaRPr lang="en-US" sz="4000" dirty="0"/>
          </a:p>
          <a:p>
            <a:pPr marL="0" indent="0" algn="ctr">
              <a:lnSpc>
                <a:spcPct val="100000"/>
              </a:lnSpc>
              <a:spcBef>
                <a:spcPts val="0"/>
              </a:spcBef>
              <a:buNone/>
            </a:pPr>
            <a:endParaRPr lang="en-US" sz="4000" dirty="0"/>
          </a:p>
        </p:txBody>
      </p:sp>
    </p:spTree>
    <p:extLst>
      <p:ext uri="{BB962C8B-B14F-4D97-AF65-F5344CB8AC3E}">
        <p14:creationId xmlns:p14="http://schemas.microsoft.com/office/powerpoint/2010/main" val="37451458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E2B48-9CD9-4821-B2F8-2739889C5C34}"/>
              </a:ext>
            </a:extLst>
          </p:cNvPr>
          <p:cNvSpPr>
            <a:spLocks noGrp="1"/>
          </p:cNvSpPr>
          <p:nvPr>
            <p:ph type="title"/>
          </p:nvPr>
        </p:nvSpPr>
        <p:spPr/>
        <p:txBody>
          <a:bodyPr/>
          <a:lstStyle/>
          <a:p>
            <a:r>
              <a:rPr lang="en-US" dirty="0"/>
              <a:t>Dealing with a Disaster – Stage 1</a:t>
            </a:r>
          </a:p>
        </p:txBody>
      </p:sp>
      <p:sp>
        <p:nvSpPr>
          <p:cNvPr id="4" name="Content Placeholder 3">
            <a:extLst>
              <a:ext uri="{FF2B5EF4-FFF2-40B4-BE49-F238E27FC236}">
                <a16:creationId xmlns:a16="http://schemas.microsoft.com/office/drawing/2014/main" id="{7BE6E708-9B8D-437F-8ED9-0380C95D14F8}"/>
              </a:ext>
            </a:extLst>
          </p:cNvPr>
          <p:cNvSpPr>
            <a:spLocks noGrp="1"/>
          </p:cNvSpPr>
          <p:nvPr>
            <p:ph sz="half" idx="2"/>
          </p:nvPr>
        </p:nvSpPr>
        <p:spPr>
          <a:xfrm>
            <a:off x="839787" y="1634836"/>
            <a:ext cx="10576357" cy="4943302"/>
          </a:xfrm>
        </p:spPr>
        <p:txBody>
          <a:bodyPr/>
          <a:lstStyle/>
          <a:p>
            <a:pPr marL="0" indent="0" algn="ctr">
              <a:lnSpc>
                <a:spcPct val="100000"/>
              </a:lnSpc>
              <a:spcBef>
                <a:spcPts val="0"/>
              </a:spcBef>
              <a:buNone/>
            </a:pPr>
            <a:r>
              <a:rPr lang="en-US" sz="2800" b="1" dirty="0"/>
              <a:t>Initial Response – Natural Disaster</a:t>
            </a:r>
          </a:p>
          <a:p>
            <a:pPr marL="0" indent="0" algn="ctr">
              <a:lnSpc>
                <a:spcPct val="100000"/>
              </a:lnSpc>
              <a:spcBef>
                <a:spcPts val="0"/>
              </a:spcBef>
              <a:buNone/>
            </a:pPr>
            <a:endParaRPr lang="en-US" sz="2800" b="1" dirty="0"/>
          </a:p>
          <a:p>
            <a:pPr marL="0" indent="0">
              <a:lnSpc>
                <a:spcPct val="100000"/>
              </a:lnSpc>
              <a:spcBef>
                <a:spcPts val="0"/>
              </a:spcBef>
              <a:buNone/>
            </a:pPr>
            <a:r>
              <a:rPr lang="en-US" sz="2400" dirty="0"/>
              <a:t>For natural disasters such as an earthquake, wildland fire, flood, or shelter in place orders:</a:t>
            </a:r>
          </a:p>
          <a:p>
            <a:pPr lvl="1">
              <a:lnSpc>
                <a:spcPct val="100000"/>
              </a:lnSpc>
              <a:spcBef>
                <a:spcPts val="0"/>
              </a:spcBef>
            </a:pPr>
            <a:r>
              <a:rPr lang="en-US" sz="2000" dirty="0"/>
              <a:t>If you receive an advanced notice form the police/sheriff, such as evacuation orders distribute those immediately to the tenants.  Let the tenants know if/where shelters may have been set up.  If time allows be sure to ask the tenants to do the following:</a:t>
            </a:r>
          </a:p>
          <a:p>
            <a:pPr marL="457200" lvl="1" indent="0">
              <a:lnSpc>
                <a:spcPct val="100000"/>
              </a:lnSpc>
              <a:spcBef>
                <a:spcPts val="0"/>
              </a:spcBef>
              <a:buNone/>
            </a:pPr>
            <a:endParaRPr lang="en-US" sz="2000" dirty="0"/>
          </a:p>
          <a:p>
            <a:pPr lvl="2">
              <a:lnSpc>
                <a:spcPct val="100000"/>
              </a:lnSpc>
              <a:spcBef>
                <a:spcPts val="0"/>
              </a:spcBef>
            </a:pPr>
            <a:r>
              <a:rPr lang="en-US" sz="1800" dirty="0"/>
              <a:t>Close all windows and secure their units.</a:t>
            </a:r>
          </a:p>
          <a:p>
            <a:pPr lvl="2">
              <a:lnSpc>
                <a:spcPct val="100000"/>
              </a:lnSpc>
              <a:spcBef>
                <a:spcPts val="0"/>
              </a:spcBef>
            </a:pPr>
            <a:r>
              <a:rPr lang="en-US" sz="1800" dirty="0"/>
              <a:t>Remind the tenants that during an emergency electricity might not be available this may cause food to spoil.</a:t>
            </a:r>
          </a:p>
          <a:p>
            <a:pPr marL="914400" lvl="2" indent="0">
              <a:lnSpc>
                <a:spcPct val="100000"/>
              </a:lnSpc>
              <a:spcBef>
                <a:spcPts val="0"/>
              </a:spcBef>
              <a:buNone/>
            </a:pPr>
            <a:endParaRPr lang="en-US" sz="1800" dirty="0"/>
          </a:p>
          <a:p>
            <a:pPr lvl="1">
              <a:lnSpc>
                <a:spcPct val="100000"/>
              </a:lnSpc>
              <a:spcBef>
                <a:spcPts val="0"/>
              </a:spcBef>
            </a:pPr>
            <a:r>
              <a:rPr lang="en-US" sz="2000" u="sng" dirty="0"/>
              <a:t>Once the evacuation orders have been delivered notify Rural Development, be prepared to provide them with the type of evacuation and the names of the local shelters that tenants might be relocating to.</a:t>
            </a:r>
          </a:p>
          <a:p>
            <a:pPr lvl="1">
              <a:lnSpc>
                <a:spcPct val="100000"/>
              </a:lnSpc>
              <a:spcBef>
                <a:spcPts val="0"/>
              </a:spcBef>
            </a:pPr>
            <a:r>
              <a:rPr lang="en-US" sz="2000" dirty="0"/>
              <a:t>For all other natural disasters follow the steps listed in the previous slide.</a:t>
            </a:r>
            <a:endParaRPr lang="en-US" dirty="0"/>
          </a:p>
          <a:p>
            <a:pPr marL="0" indent="0" algn="ctr">
              <a:lnSpc>
                <a:spcPct val="100000"/>
              </a:lnSpc>
              <a:spcBef>
                <a:spcPts val="0"/>
              </a:spcBef>
              <a:buNone/>
            </a:pPr>
            <a:endParaRPr lang="en-US" sz="4000" dirty="0"/>
          </a:p>
        </p:txBody>
      </p:sp>
    </p:spTree>
    <p:extLst>
      <p:ext uri="{BB962C8B-B14F-4D97-AF65-F5344CB8AC3E}">
        <p14:creationId xmlns:p14="http://schemas.microsoft.com/office/powerpoint/2010/main" val="10156345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E2B48-9CD9-4821-B2F8-2739889C5C34}"/>
              </a:ext>
            </a:extLst>
          </p:cNvPr>
          <p:cNvSpPr>
            <a:spLocks noGrp="1"/>
          </p:cNvSpPr>
          <p:nvPr>
            <p:ph type="title"/>
          </p:nvPr>
        </p:nvSpPr>
        <p:spPr/>
        <p:txBody>
          <a:bodyPr/>
          <a:lstStyle/>
          <a:p>
            <a:r>
              <a:rPr lang="en-US" dirty="0"/>
              <a:t>Dealing with a Disaster – Stage 1</a:t>
            </a:r>
          </a:p>
        </p:txBody>
      </p:sp>
      <p:sp>
        <p:nvSpPr>
          <p:cNvPr id="4" name="Content Placeholder 3">
            <a:extLst>
              <a:ext uri="{FF2B5EF4-FFF2-40B4-BE49-F238E27FC236}">
                <a16:creationId xmlns:a16="http://schemas.microsoft.com/office/drawing/2014/main" id="{7BE6E708-9B8D-437F-8ED9-0380C95D14F8}"/>
              </a:ext>
            </a:extLst>
          </p:cNvPr>
          <p:cNvSpPr>
            <a:spLocks noGrp="1"/>
          </p:cNvSpPr>
          <p:nvPr>
            <p:ph sz="half" idx="2"/>
          </p:nvPr>
        </p:nvSpPr>
        <p:spPr>
          <a:xfrm>
            <a:off x="839787" y="1634836"/>
            <a:ext cx="10576357" cy="4943302"/>
          </a:xfrm>
        </p:spPr>
        <p:txBody>
          <a:bodyPr/>
          <a:lstStyle/>
          <a:p>
            <a:pPr marL="0" indent="0" algn="ctr">
              <a:lnSpc>
                <a:spcPct val="100000"/>
              </a:lnSpc>
              <a:spcBef>
                <a:spcPts val="0"/>
              </a:spcBef>
              <a:buNone/>
            </a:pPr>
            <a:r>
              <a:rPr lang="en-US" sz="2800" b="1" dirty="0"/>
              <a:t>Initial Response </a:t>
            </a:r>
          </a:p>
          <a:p>
            <a:pPr marL="0" indent="0">
              <a:lnSpc>
                <a:spcPct val="100000"/>
              </a:lnSpc>
              <a:spcBef>
                <a:spcPts val="0"/>
              </a:spcBef>
              <a:buNone/>
            </a:pPr>
            <a:endParaRPr lang="en-US" sz="2800" dirty="0"/>
          </a:p>
          <a:p>
            <a:pPr marL="0" indent="0">
              <a:lnSpc>
                <a:spcPct val="100000"/>
              </a:lnSpc>
              <a:spcBef>
                <a:spcPts val="0"/>
              </a:spcBef>
              <a:buNone/>
            </a:pPr>
            <a:r>
              <a:rPr lang="en-US" sz="2800" dirty="0"/>
              <a:t>Things to Remember during stage 1:</a:t>
            </a:r>
          </a:p>
          <a:p>
            <a:pPr marL="0" indent="0">
              <a:lnSpc>
                <a:spcPct val="100000"/>
              </a:lnSpc>
              <a:spcBef>
                <a:spcPts val="0"/>
              </a:spcBef>
              <a:buNone/>
            </a:pPr>
            <a:endParaRPr lang="en-US" sz="2400" dirty="0"/>
          </a:p>
          <a:p>
            <a:pPr lvl="1">
              <a:lnSpc>
                <a:spcPct val="100000"/>
              </a:lnSpc>
              <a:spcBef>
                <a:spcPts val="0"/>
              </a:spcBef>
            </a:pPr>
            <a:r>
              <a:rPr lang="en-US" sz="2400" dirty="0"/>
              <a:t>The priority is always to protect human life. Your first call is always to 911.</a:t>
            </a:r>
          </a:p>
          <a:p>
            <a:pPr lvl="1">
              <a:lnSpc>
                <a:spcPct val="100000"/>
              </a:lnSpc>
              <a:spcBef>
                <a:spcPts val="0"/>
              </a:spcBef>
            </a:pPr>
            <a:r>
              <a:rPr lang="en-US" sz="2400" dirty="0"/>
              <a:t>Secondary, your focus is to limit the damage to the property.</a:t>
            </a:r>
          </a:p>
          <a:p>
            <a:pPr lvl="1">
              <a:lnSpc>
                <a:spcPct val="100000"/>
              </a:lnSpc>
              <a:spcBef>
                <a:spcPts val="0"/>
              </a:spcBef>
            </a:pPr>
            <a:r>
              <a:rPr lang="en-US" sz="2400" dirty="0"/>
              <a:t>Rural Development must be notified.</a:t>
            </a:r>
          </a:p>
        </p:txBody>
      </p:sp>
    </p:spTree>
    <p:extLst>
      <p:ext uri="{BB962C8B-B14F-4D97-AF65-F5344CB8AC3E}">
        <p14:creationId xmlns:p14="http://schemas.microsoft.com/office/powerpoint/2010/main" val="4690219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E2B48-9CD9-4821-B2F8-2739889C5C34}"/>
              </a:ext>
            </a:extLst>
          </p:cNvPr>
          <p:cNvSpPr>
            <a:spLocks noGrp="1"/>
          </p:cNvSpPr>
          <p:nvPr>
            <p:ph type="title"/>
          </p:nvPr>
        </p:nvSpPr>
        <p:spPr/>
        <p:txBody>
          <a:bodyPr/>
          <a:lstStyle/>
          <a:p>
            <a:r>
              <a:rPr lang="en-US" dirty="0"/>
              <a:t>Dealing with a Disaster – Stage 2</a:t>
            </a:r>
          </a:p>
        </p:txBody>
      </p:sp>
      <p:sp>
        <p:nvSpPr>
          <p:cNvPr id="4" name="Content Placeholder 3">
            <a:extLst>
              <a:ext uri="{FF2B5EF4-FFF2-40B4-BE49-F238E27FC236}">
                <a16:creationId xmlns:a16="http://schemas.microsoft.com/office/drawing/2014/main" id="{7BE6E708-9B8D-437F-8ED9-0380C95D14F8}"/>
              </a:ext>
            </a:extLst>
          </p:cNvPr>
          <p:cNvSpPr>
            <a:spLocks noGrp="1"/>
          </p:cNvSpPr>
          <p:nvPr>
            <p:ph sz="half" idx="2"/>
          </p:nvPr>
        </p:nvSpPr>
        <p:spPr>
          <a:xfrm>
            <a:off x="839787" y="1790007"/>
            <a:ext cx="10576357" cy="4272656"/>
          </a:xfrm>
        </p:spPr>
        <p:txBody>
          <a:bodyPr/>
          <a:lstStyle/>
          <a:p>
            <a:pPr marL="0" indent="0" algn="ctr">
              <a:lnSpc>
                <a:spcPct val="100000"/>
              </a:lnSpc>
              <a:spcBef>
                <a:spcPts val="0"/>
              </a:spcBef>
              <a:buNone/>
            </a:pPr>
            <a:r>
              <a:rPr lang="en-US" sz="2800" b="1" dirty="0"/>
              <a:t>Temporary Tenant Housing and Securing the Site</a:t>
            </a:r>
          </a:p>
          <a:p>
            <a:pPr marL="0" indent="0" algn="ctr">
              <a:lnSpc>
                <a:spcPct val="100000"/>
              </a:lnSpc>
              <a:spcBef>
                <a:spcPts val="0"/>
              </a:spcBef>
              <a:buNone/>
            </a:pPr>
            <a:endParaRPr lang="en-US" sz="2800" dirty="0"/>
          </a:p>
          <a:p>
            <a:pPr marL="0" indent="0" algn="ctr">
              <a:lnSpc>
                <a:spcPct val="100000"/>
              </a:lnSpc>
              <a:spcBef>
                <a:spcPts val="0"/>
              </a:spcBef>
              <a:buNone/>
            </a:pPr>
            <a:r>
              <a:rPr lang="en-US" sz="2400" dirty="0"/>
              <a:t>This stage has two very distinct steps one dealing with the site and another addressing the needs of the tenants.  Both are very critical aspects of the process, damaged property does propose a H/S issue and tenant housing is primary objective of the USDA’s Rural Rental Housing program. </a:t>
            </a:r>
          </a:p>
          <a:p>
            <a:pPr marL="0" indent="0" algn="ctr">
              <a:lnSpc>
                <a:spcPct val="100000"/>
              </a:lnSpc>
              <a:spcBef>
                <a:spcPts val="0"/>
              </a:spcBef>
              <a:buNone/>
            </a:pPr>
            <a:endParaRPr lang="en-US" sz="2400" dirty="0"/>
          </a:p>
          <a:p>
            <a:pPr marL="0" indent="0" algn="ctr">
              <a:lnSpc>
                <a:spcPct val="100000"/>
              </a:lnSpc>
              <a:spcBef>
                <a:spcPts val="0"/>
              </a:spcBef>
              <a:buNone/>
            </a:pPr>
            <a:r>
              <a:rPr lang="en-US" sz="2400" dirty="0"/>
              <a:t>Stage 2 will start once the initial response stage has been completed and should be completed as soon as possible.  Typically this means no more than 72 hours after the disaster. </a:t>
            </a:r>
          </a:p>
          <a:p>
            <a:pPr marL="0" indent="0" algn="ctr">
              <a:lnSpc>
                <a:spcPct val="100000"/>
              </a:lnSpc>
              <a:spcBef>
                <a:spcPts val="0"/>
              </a:spcBef>
              <a:buNone/>
            </a:pPr>
            <a:endParaRPr lang="en-US" sz="4000" dirty="0"/>
          </a:p>
        </p:txBody>
      </p:sp>
    </p:spTree>
    <p:extLst>
      <p:ext uri="{BB962C8B-B14F-4D97-AF65-F5344CB8AC3E}">
        <p14:creationId xmlns:p14="http://schemas.microsoft.com/office/powerpoint/2010/main" val="12269198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E2B48-9CD9-4821-B2F8-2739889C5C34}"/>
              </a:ext>
            </a:extLst>
          </p:cNvPr>
          <p:cNvSpPr>
            <a:spLocks noGrp="1"/>
          </p:cNvSpPr>
          <p:nvPr>
            <p:ph type="title"/>
          </p:nvPr>
        </p:nvSpPr>
        <p:spPr/>
        <p:txBody>
          <a:bodyPr/>
          <a:lstStyle/>
          <a:p>
            <a:r>
              <a:rPr lang="en-US" dirty="0"/>
              <a:t>Dealing with a Disaster – Stage 2</a:t>
            </a:r>
          </a:p>
        </p:txBody>
      </p:sp>
      <p:sp>
        <p:nvSpPr>
          <p:cNvPr id="4" name="Content Placeholder 3">
            <a:extLst>
              <a:ext uri="{FF2B5EF4-FFF2-40B4-BE49-F238E27FC236}">
                <a16:creationId xmlns:a16="http://schemas.microsoft.com/office/drawing/2014/main" id="{7BE6E708-9B8D-437F-8ED9-0380C95D14F8}"/>
              </a:ext>
            </a:extLst>
          </p:cNvPr>
          <p:cNvSpPr>
            <a:spLocks noGrp="1"/>
          </p:cNvSpPr>
          <p:nvPr>
            <p:ph sz="half" idx="2"/>
          </p:nvPr>
        </p:nvSpPr>
        <p:spPr>
          <a:xfrm>
            <a:off x="839787" y="1396538"/>
            <a:ext cx="10576357" cy="4943302"/>
          </a:xfrm>
        </p:spPr>
        <p:txBody>
          <a:bodyPr/>
          <a:lstStyle/>
          <a:p>
            <a:pPr marL="0" indent="0" algn="ctr">
              <a:lnSpc>
                <a:spcPct val="100000"/>
              </a:lnSpc>
              <a:spcBef>
                <a:spcPts val="0"/>
              </a:spcBef>
              <a:buNone/>
            </a:pPr>
            <a:r>
              <a:rPr lang="en-US" sz="2800" b="1" dirty="0"/>
              <a:t>Temporary Tenant Housing</a:t>
            </a:r>
          </a:p>
          <a:p>
            <a:pPr marL="0" indent="0" algn="ctr">
              <a:lnSpc>
                <a:spcPct val="100000"/>
              </a:lnSpc>
              <a:spcBef>
                <a:spcPts val="0"/>
              </a:spcBef>
              <a:buNone/>
            </a:pPr>
            <a:endParaRPr lang="en-US" sz="2800" dirty="0"/>
          </a:p>
          <a:p>
            <a:pPr marL="0" indent="0">
              <a:lnSpc>
                <a:spcPct val="100000"/>
              </a:lnSpc>
              <a:spcBef>
                <a:spcPts val="0"/>
              </a:spcBef>
              <a:buNone/>
            </a:pPr>
            <a:r>
              <a:rPr lang="en-US" sz="2400" dirty="0"/>
              <a:t>A tenant’s units that become un-inhabitable due to a disaster are entitled to special provisions under Rural Development’s regulations.  It is the Management Agent’s responsibility to help the displaced tenants.  During this stage the Management Agent must complete the following steps:</a:t>
            </a:r>
          </a:p>
          <a:p>
            <a:pPr lvl="1">
              <a:lnSpc>
                <a:spcPct val="100000"/>
              </a:lnSpc>
              <a:spcBef>
                <a:spcPts val="0"/>
              </a:spcBef>
            </a:pPr>
            <a:endParaRPr lang="en-US" sz="2000" dirty="0"/>
          </a:p>
          <a:p>
            <a:pPr lvl="1">
              <a:lnSpc>
                <a:spcPct val="100000"/>
              </a:lnSpc>
              <a:spcBef>
                <a:spcPts val="0"/>
              </a:spcBef>
            </a:pPr>
            <a:r>
              <a:rPr lang="en-US" sz="2000" dirty="0"/>
              <a:t>Notify the tenant’s of any assistance the Management Agent will be providing.  This could include financial or moving assistance.  Additionally, any displaced households will have priority on any vacant units at the property.</a:t>
            </a:r>
          </a:p>
          <a:p>
            <a:pPr lvl="1">
              <a:lnSpc>
                <a:spcPct val="100000"/>
              </a:lnSpc>
              <a:spcBef>
                <a:spcPts val="0"/>
              </a:spcBef>
            </a:pPr>
            <a:r>
              <a:rPr lang="en-US" sz="2000" dirty="0"/>
              <a:t>Process a move-out via the MINC system for all units that are un-inhabitable.</a:t>
            </a:r>
          </a:p>
          <a:p>
            <a:pPr lvl="1">
              <a:lnSpc>
                <a:spcPct val="100000"/>
              </a:lnSpc>
              <a:spcBef>
                <a:spcPts val="0"/>
              </a:spcBef>
            </a:pPr>
            <a:r>
              <a:rPr lang="en-US" sz="2000" dirty="0"/>
              <a:t>Inform your local RD Office which units are un-inhabitable.</a:t>
            </a:r>
          </a:p>
          <a:p>
            <a:pPr lvl="1">
              <a:lnSpc>
                <a:spcPct val="100000"/>
              </a:lnSpc>
              <a:spcBef>
                <a:spcPts val="0"/>
              </a:spcBef>
            </a:pPr>
            <a:r>
              <a:rPr lang="en-US" sz="2000" dirty="0"/>
              <a:t>Distribute any LOPE letters and project listings that are provided by the Agency.  Any household’s unit that is demined un-inhabitable is eligible for a LOPE letter and to take the RA to another Rural Development financed property.</a:t>
            </a:r>
          </a:p>
          <a:p>
            <a:pPr marL="0" indent="0">
              <a:lnSpc>
                <a:spcPct val="100000"/>
              </a:lnSpc>
              <a:spcBef>
                <a:spcPts val="0"/>
              </a:spcBef>
              <a:buNone/>
            </a:pPr>
            <a:endParaRPr lang="en-US" sz="2800" dirty="0"/>
          </a:p>
          <a:p>
            <a:pPr marL="0" indent="0">
              <a:lnSpc>
                <a:spcPct val="100000"/>
              </a:lnSpc>
              <a:spcBef>
                <a:spcPts val="0"/>
              </a:spcBef>
              <a:buNone/>
            </a:pPr>
            <a:endParaRPr lang="en-US" sz="2800" dirty="0"/>
          </a:p>
          <a:p>
            <a:pPr marL="0" indent="0">
              <a:lnSpc>
                <a:spcPct val="100000"/>
              </a:lnSpc>
              <a:spcBef>
                <a:spcPts val="0"/>
              </a:spcBef>
              <a:buNone/>
            </a:pPr>
            <a:endParaRPr lang="en-US" sz="2800" dirty="0"/>
          </a:p>
        </p:txBody>
      </p:sp>
    </p:spTree>
    <p:extLst>
      <p:ext uri="{BB962C8B-B14F-4D97-AF65-F5344CB8AC3E}">
        <p14:creationId xmlns:p14="http://schemas.microsoft.com/office/powerpoint/2010/main" val="12291665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E2B48-9CD9-4821-B2F8-2739889C5C34}"/>
              </a:ext>
            </a:extLst>
          </p:cNvPr>
          <p:cNvSpPr>
            <a:spLocks noGrp="1"/>
          </p:cNvSpPr>
          <p:nvPr>
            <p:ph type="title"/>
          </p:nvPr>
        </p:nvSpPr>
        <p:spPr/>
        <p:txBody>
          <a:bodyPr/>
          <a:lstStyle/>
          <a:p>
            <a:r>
              <a:rPr lang="en-US" dirty="0"/>
              <a:t>Dealing with a Disaster – Stage 2</a:t>
            </a:r>
          </a:p>
        </p:txBody>
      </p:sp>
      <p:sp>
        <p:nvSpPr>
          <p:cNvPr id="4" name="Content Placeholder 3">
            <a:extLst>
              <a:ext uri="{FF2B5EF4-FFF2-40B4-BE49-F238E27FC236}">
                <a16:creationId xmlns:a16="http://schemas.microsoft.com/office/drawing/2014/main" id="{7BE6E708-9B8D-437F-8ED9-0380C95D14F8}"/>
              </a:ext>
            </a:extLst>
          </p:cNvPr>
          <p:cNvSpPr>
            <a:spLocks noGrp="1"/>
          </p:cNvSpPr>
          <p:nvPr>
            <p:ph sz="half" idx="2"/>
          </p:nvPr>
        </p:nvSpPr>
        <p:spPr>
          <a:xfrm>
            <a:off x="839787" y="1396538"/>
            <a:ext cx="10576357" cy="4943302"/>
          </a:xfrm>
        </p:spPr>
        <p:txBody>
          <a:bodyPr/>
          <a:lstStyle/>
          <a:p>
            <a:pPr marL="0" indent="0" algn="ctr">
              <a:lnSpc>
                <a:spcPct val="100000"/>
              </a:lnSpc>
              <a:spcBef>
                <a:spcPts val="0"/>
              </a:spcBef>
              <a:buNone/>
            </a:pPr>
            <a:r>
              <a:rPr lang="en-US" sz="2800" b="1" dirty="0"/>
              <a:t>Securing the Site </a:t>
            </a:r>
          </a:p>
          <a:p>
            <a:pPr marL="0" indent="0" algn="ctr">
              <a:lnSpc>
                <a:spcPct val="100000"/>
              </a:lnSpc>
              <a:spcBef>
                <a:spcPts val="0"/>
              </a:spcBef>
              <a:buNone/>
            </a:pPr>
            <a:endParaRPr lang="en-US" sz="2800" dirty="0"/>
          </a:p>
          <a:p>
            <a:pPr marL="0" indent="0" algn="ctr">
              <a:lnSpc>
                <a:spcPct val="100000"/>
              </a:lnSpc>
              <a:spcBef>
                <a:spcPts val="0"/>
              </a:spcBef>
              <a:buNone/>
            </a:pPr>
            <a:r>
              <a:rPr lang="en-US" sz="2400" dirty="0"/>
              <a:t>This is the first step on rebuilding the property.  Depending on the type of disaster the fire department or police may limit access to the buildings while they complete their investigation.  Once the site has been released by the authorities the site must be secured.</a:t>
            </a:r>
          </a:p>
          <a:p>
            <a:pPr marL="0" indent="0" algn="ctr">
              <a:lnSpc>
                <a:spcPct val="100000"/>
              </a:lnSpc>
              <a:spcBef>
                <a:spcPts val="0"/>
              </a:spcBef>
              <a:buNone/>
            </a:pPr>
            <a:endParaRPr lang="en-US" sz="2400" dirty="0"/>
          </a:p>
          <a:p>
            <a:pPr marL="0" indent="0" algn="ctr">
              <a:lnSpc>
                <a:spcPct val="100000"/>
              </a:lnSpc>
              <a:spcBef>
                <a:spcPts val="0"/>
              </a:spcBef>
              <a:buNone/>
            </a:pPr>
            <a:r>
              <a:rPr lang="en-US" sz="2400" dirty="0"/>
              <a:t>If the exterior of the buildings is damaged this means some form of temporary fencing will need to be installed.  Additionally, in some cases the building may need temporary supports to prevent further damage.  Both of these items can be paid with reserve funds that will be later reimbursed by insurance funds.  </a:t>
            </a:r>
          </a:p>
          <a:p>
            <a:pPr marL="0" indent="0">
              <a:lnSpc>
                <a:spcPct val="100000"/>
              </a:lnSpc>
              <a:spcBef>
                <a:spcPts val="0"/>
              </a:spcBef>
              <a:buNone/>
            </a:pPr>
            <a:endParaRPr lang="en-US" sz="2800" dirty="0"/>
          </a:p>
        </p:txBody>
      </p:sp>
    </p:spTree>
    <p:extLst>
      <p:ext uri="{BB962C8B-B14F-4D97-AF65-F5344CB8AC3E}">
        <p14:creationId xmlns:p14="http://schemas.microsoft.com/office/powerpoint/2010/main" val="9895084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E2B48-9CD9-4821-B2F8-2739889C5C34}"/>
              </a:ext>
            </a:extLst>
          </p:cNvPr>
          <p:cNvSpPr>
            <a:spLocks noGrp="1"/>
          </p:cNvSpPr>
          <p:nvPr>
            <p:ph type="title"/>
          </p:nvPr>
        </p:nvSpPr>
        <p:spPr/>
        <p:txBody>
          <a:bodyPr/>
          <a:lstStyle/>
          <a:p>
            <a:r>
              <a:rPr lang="en-US" dirty="0"/>
              <a:t>Dealing with a Disaster – Stage 2</a:t>
            </a:r>
          </a:p>
        </p:txBody>
      </p:sp>
      <p:sp>
        <p:nvSpPr>
          <p:cNvPr id="4" name="Content Placeholder 3">
            <a:extLst>
              <a:ext uri="{FF2B5EF4-FFF2-40B4-BE49-F238E27FC236}">
                <a16:creationId xmlns:a16="http://schemas.microsoft.com/office/drawing/2014/main" id="{7BE6E708-9B8D-437F-8ED9-0380C95D14F8}"/>
              </a:ext>
            </a:extLst>
          </p:cNvPr>
          <p:cNvSpPr>
            <a:spLocks noGrp="1"/>
          </p:cNvSpPr>
          <p:nvPr>
            <p:ph sz="half" idx="2"/>
          </p:nvPr>
        </p:nvSpPr>
        <p:spPr>
          <a:xfrm>
            <a:off x="839787" y="1634836"/>
            <a:ext cx="10576357" cy="4943302"/>
          </a:xfrm>
        </p:spPr>
        <p:txBody>
          <a:bodyPr/>
          <a:lstStyle/>
          <a:p>
            <a:pPr marL="0" indent="0" algn="ctr">
              <a:lnSpc>
                <a:spcPct val="100000"/>
              </a:lnSpc>
              <a:spcBef>
                <a:spcPts val="0"/>
              </a:spcBef>
              <a:buNone/>
            </a:pPr>
            <a:r>
              <a:rPr lang="en-US" sz="2800" b="1" dirty="0"/>
              <a:t>Temporary Tenant Housing and Securing the Site</a:t>
            </a:r>
          </a:p>
          <a:p>
            <a:pPr marL="0" indent="0">
              <a:lnSpc>
                <a:spcPct val="100000"/>
              </a:lnSpc>
              <a:spcBef>
                <a:spcPts val="0"/>
              </a:spcBef>
              <a:buNone/>
            </a:pPr>
            <a:endParaRPr lang="en-US" sz="2800" dirty="0"/>
          </a:p>
          <a:p>
            <a:pPr marL="0" indent="0">
              <a:lnSpc>
                <a:spcPct val="100000"/>
              </a:lnSpc>
              <a:spcBef>
                <a:spcPts val="0"/>
              </a:spcBef>
              <a:buNone/>
            </a:pPr>
            <a:r>
              <a:rPr lang="en-US" sz="2800" dirty="0"/>
              <a:t>Things to Remember during stage 2:</a:t>
            </a:r>
          </a:p>
          <a:p>
            <a:pPr marL="0" indent="0">
              <a:lnSpc>
                <a:spcPct val="100000"/>
              </a:lnSpc>
              <a:spcBef>
                <a:spcPts val="0"/>
              </a:spcBef>
              <a:buNone/>
            </a:pPr>
            <a:endParaRPr lang="en-US" sz="2400" dirty="0"/>
          </a:p>
          <a:p>
            <a:pPr lvl="1">
              <a:lnSpc>
                <a:spcPct val="100000"/>
              </a:lnSpc>
              <a:spcBef>
                <a:spcPts val="0"/>
              </a:spcBef>
            </a:pPr>
            <a:r>
              <a:rPr lang="en-US" sz="2400" dirty="0"/>
              <a:t>The priority is to help the displace tenants for find temporary housing.</a:t>
            </a:r>
          </a:p>
          <a:p>
            <a:pPr lvl="2">
              <a:lnSpc>
                <a:spcPct val="100000"/>
              </a:lnSpc>
              <a:spcBef>
                <a:spcPts val="0"/>
              </a:spcBef>
            </a:pPr>
            <a:r>
              <a:rPr lang="en-US" sz="2300" dirty="0"/>
              <a:t>Those units determined to be un-inhabitable must be vacated in MINC immediately.  Failure to do this will impact the Agency’s ability to issue LOPE letters and transfer the RA.</a:t>
            </a:r>
          </a:p>
          <a:p>
            <a:pPr lvl="1">
              <a:lnSpc>
                <a:spcPct val="100000"/>
              </a:lnSpc>
              <a:spcBef>
                <a:spcPts val="0"/>
              </a:spcBef>
            </a:pPr>
            <a:r>
              <a:rPr lang="en-US" sz="2400" dirty="0"/>
              <a:t>Priority number two is to secure the site and limit the damage.</a:t>
            </a:r>
          </a:p>
          <a:p>
            <a:pPr lvl="1">
              <a:lnSpc>
                <a:spcPct val="100000"/>
              </a:lnSpc>
              <a:spcBef>
                <a:spcPts val="0"/>
              </a:spcBef>
            </a:pPr>
            <a:r>
              <a:rPr lang="en-US" sz="2400" dirty="0"/>
              <a:t>Depending on the size and scope of the destruction the Agency may preform a site visit to assess the damage.</a:t>
            </a:r>
          </a:p>
        </p:txBody>
      </p:sp>
    </p:spTree>
    <p:extLst>
      <p:ext uri="{BB962C8B-B14F-4D97-AF65-F5344CB8AC3E}">
        <p14:creationId xmlns:p14="http://schemas.microsoft.com/office/powerpoint/2010/main" val="4706703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E2B48-9CD9-4821-B2F8-2739889C5C34}"/>
              </a:ext>
            </a:extLst>
          </p:cNvPr>
          <p:cNvSpPr>
            <a:spLocks noGrp="1"/>
          </p:cNvSpPr>
          <p:nvPr>
            <p:ph type="title"/>
          </p:nvPr>
        </p:nvSpPr>
        <p:spPr/>
        <p:txBody>
          <a:bodyPr/>
          <a:lstStyle/>
          <a:p>
            <a:r>
              <a:rPr lang="en-US" dirty="0"/>
              <a:t>Dealing with a Disaster – Stage 3</a:t>
            </a:r>
          </a:p>
        </p:txBody>
      </p:sp>
      <p:sp>
        <p:nvSpPr>
          <p:cNvPr id="4" name="Content Placeholder 3">
            <a:extLst>
              <a:ext uri="{FF2B5EF4-FFF2-40B4-BE49-F238E27FC236}">
                <a16:creationId xmlns:a16="http://schemas.microsoft.com/office/drawing/2014/main" id="{7BE6E708-9B8D-437F-8ED9-0380C95D14F8}"/>
              </a:ext>
            </a:extLst>
          </p:cNvPr>
          <p:cNvSpPr>
            <a:spLocks noGrp="1"/>
          </p:cNvSpPr>
          <p:nvPr>
            <p:ph sz="half" idx="2"/>
          </p:nvPr>
        </p:nvSpPr>
        <p:spPr>
          <a:xfrm>
            <a:off x="839787" y="1790007"/>
            <a:ext cx="10576357" cy="4272656"/>
          </a:xfrm>
        </p:spPr>
        <p:txBody>
          <a:bodyPr/>
          <a:lstStyle/>
          <a:p>
            <a:pPr marL="0" indent="0" algn="ctr">
              <a:lnSpc>
                <a:spcPct val="100000"/>
              </a:lnSpc>
              <a:spcBef>
                <a:spcPts val="0"/>
              </a:spcBef>
              <a:buNone/>
            </a:pPr>
            <a:r>
              <a:rPr lang="en-US" sz="2800" b="1" dirty="0"/>
              <a:t>Insurance and Design</a:t>
            </a:r>
          </a:p>
          <a:p>
            <a:pPr marL="0" indent="0" algn="ctr">
              <a:lnSpc>
                <a:spcPct val="100000"/>
              </a:lnSpc>
              <a:spcBef>
                <a:spcPts val="0"/>
              </a:spcBef>
              <a:buNone/>
            </a:pPr>
            <a:endParaRPr lang="en-US" sz="2800" dirty="0"/>
          </a:p>
          <a:p>
            <a:pPr marL="0" indent="0" algn="ctr">
              <a:lnSpc>
                <a:spcPct val="100000"/>
              </a:lnSpc>
              <a:spcBef>
                <a:spcPts val="0"/>
              </a:spcBef>
              <a:buNone/>
            </a:pPr>
            <a:r>
              <a:rPr lang="en-US" sz="2400" dirty="0"/>
              <a:t>The first two stages of dealing with a disaster must be accomplished in a very short order.  However, once the displaced tenants have been housed and site secured the focus turns to the insurance claim and design.</a:t>
            </a:r>
          </a:p>
          <a:p>
            <a:pPr marL="0" indent="0" algn="ctr">
              <a:lnSpc>
                <a:spcPct val="100000"/>
              </a:lnSpc>
              <a:spcBef>
                <a:spcPts val="0"/>
              </a:spcBef>
              <a:buNone/>
            </a:pPr>
            <a:endParaRPr lang="en-US" sz="2400" dirty="0"/>
          </a:p>
          <a:p>
            <a:pPr marL="0" indent="0" algn="ctr">
              <a:lnSpc>
                <a:spcPct val="100000"/>
              </a:lnSpc>
              <a:spcBef>
                <a:spcPts val="0"/>
              </a:spcBef>
              <a:buNone/>
            </a:pPr>
            <a:r>
              <a:rPr lang="en-US" sz="2400" dirty="0"/>
              <a:t>In most cases stage 3 can take anywhere from weeks to months to complete.  It is important to remember that it is the Borrower’s and Management Agent’s responsibility to always prioritize the health and safety of tenants over all other concerns.  However, once the immediate needs are met, the process must follow the local building codes and RD’s regulations.</a:t>
            </a:r>
          </a:p>
          <a:p>
            <a:pPr marL="0" indent="0" algn="ctr">
              <a:lnSpc>
                <a:spcPct val="100000"/>
              </a:lnSpc>
              <a:spcBef>
                <a:spcPts val="0"/>
              </a:spcBef>
              <a:buNone/>
            </a:pPr>
            <a:endParaRPr lang="en-US" sz="2400" dirty="0"/>
          </a:p>
          <a:p>
            <a:pPr marL="0" indent="0" algn="ctr">
              <a:lnSpc>
                <a:spcPct val="100000"/>
              </a:lnSpc>
              <a:spcBef>
                <a:spcPts val="0"/>
              </a:spcBef>
              <a:buNone/>
            </a:pPr>
            <a:endParaRPr lang="en-US" sz="4000" dirty="0"/>
          </a:p>
        </p:txBody>
      </p:sp>
    </p:spTree>
    <p:extLst>
      <p:ext uri="{BB962C8B-B14F-4D97-AF65-F5344CB8AC3E}">
        <p14:creationId xmlns:p14="http://schemas.microsoft.com/office/powerpoint/2010/main" val="17525920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E2B48-9CD9-4821-B2F8-2739889C5C34}"/>
              </a:ext>
            </a:extLst>
          </p:cNvPr>
          <p:cNvSpPr>
            <a:spLocks noGrp="1"/>
          </p:cNvSpPr>
          <p:nvPr>
            <p:ph type="title"/>
          </p:nvPr>
        </p:nvSpPr>
        <p:spPr/>
        <p:txBody>
          <a:bodyPr/>
          <a:lstStyle/>
          <a:p>
            <a:r>
              <a:rPr lang="en-US" dirty="0"/>
              <a:t>Dealing with a Disaster – Stage 3</a:t>
            </a:r>
          </a:p>
        </p:txBody>
      </p:sp>
      <p:sp>
        <p:nvSpPr>
          <p:cNvPr id="4" name="Content Placeholder 3">
            <a:extLst>
              <a:ext uri="{FF2B5EF4-FFF2-40B4-BE49-F238E27FC236}">
                <a16:creationId xmlns:a16="http://schemas.microsoft.com/office/drawing/2014/main" id="{7BE6E708-9B8D-437F-8ED9-0380C95D14F8}"/>
              </a:ext>
            </a:extLst>
          </p:cNvPr>
          <p:cNvSpPr>
            <a:spLocks noGrp="1"/>
          </p:cNvSpPr>
          <p:nvPr>
            <p:ph sz="half" idx="2"/>
          </p:nvPr>
        </p:nvSpPr>
        <p:spPr>
          <a:xfrm>
            <a:off x="321425" y="1291243"/>
            <a:ext cx="11576859" cy="5458691"/>
          </a:xfrm>
        </p:spPr>
        <p:txBody>
          <a:bodyPr/>
          <a:lstStyle/>
          <a:p>
            <a:pPr marL="0" indent="0" algn="ctr">
              <a:lnSpc>
                <a:spcPct val="100000"/>
              </a:lnSpc>
              <a:spcBef>
                <a:spcPts val="0"/>
              </a:spcBef>
              <a:buNone/>
            </a:pPr>
            <a:r>
              <a:rPr lang="en-US" sz="2400" b="1" dirty="0"/>
              <a:t>Insurance</a:t>
            </a:r>
          </a:p>
          <a:p>
            <a:pPr marL="0" indent="0" algn="ctr">
              <a:lnSpc>
                <a:spcPct val="100000"/>
              </a:lnSpc>
              <a:spcBef>
                <a:spcPts val="0"/>
              </a:spcBef>
              <a:buNone/>
            </a:pPr>
            <a:endParaRPr lang="en-US" sz="2400" dirty="0"/>
          </a:p>
          <a:p>
            <a:pPr marL="0" indent="0">
              <a:lnSpc>
                <a:spcPct val="100000"/>
              </a:lnSpc>
              <a:spcBef>
                <a:spcPts val="0"/>
              </a:spcBef>
              <a:buNone/>
            </a:pPr>
            <a:r>
              <a:rPr lang="en-US" dirty="0"/>
              <a:t>The insurance claim process is handled by the Management Agent.  While the Agency is not directly in contact with the insurance company it is the Management Agent/Borrower’s responsibility to ensure this process is handled correctly.</a:t>
            </a:r>
          </a:p>
          <a:p>
            <a:pPr marL="0" indent="0">
              <a:lnSpc>
                <a:spcPct val="100000"/>
              </a:lnSpc>
              <a:spcBef>
                <a:spcPts val="0"/>
              </a:spcBef>
              <a:buNone/>
            </a:pPr>
            <a:endParaRPr lang="en-US" dirty="0"/>
          </a:p>
          <a:p>
            <a:pPr marL="0" indent="0">
              <a:lnSpc>
                <a:spcPct val="100000"/>
              </a:lnSpc>
              <a:spcBef>
                <a:spcPts val="0"/>
              </a:spcBef>
              <a:buNone/>
            </a:pPr>
            <a:r>
              <a:rPr lang="en-US" dirty="0"/>
              <a:t>Once the claim is opened the Management Agent must determined who is in first lien position.  If RD is not in first position then stop and notify RD.  As RD will not control the insurance funds however you will still be required to meet the design standards as noted in the following slides.  For those properties that RD is in first lien position the following steps are completed:</a:t>
            </a:r>
          </a:p>
          <a:p>
            <a:pPr lvl="1">
              <a:lnSpc>
                <a:spcPct val="100000"/>
              </a:lnSpc>
              <a:spcBef>
                <a:spcPts val="0"/>
              </a:spcBef>
            </a:pPr>
            <a:endParaRPr lang="en-US" sz="2000" dirty="0"/>
          </a:p>
          <a:p>
            <a:pPr lvl="1">
              <a:lnSpc>
                <a:spcPct val="100000"/>
              </a:lnSpc>
              <a:spcBef>
                <a:spcPts val="0"/>
              </a:spcBef>
            </a:pPr>
            <a:r>
              <a:rPr lang="en-US" dirty="0"/>
              <a:t>Notify the insurance company and open a claim.</a:t>
            </a:r>
          </a:p>
          <a:p>
            <a:pPr lvl="1">
              <a:lnSpc>
                <a:spcPct val="100000"/>
              </a:lnSpc>
              <a:spcBef>
                <a:spcPts val="0"/>
              </a:spcBef>
            </a:pPr>
            <a:r>
              <a:rPr lang="en-US" dirty="0"/>
              <a:t>Ensure that the insurance company understands that this a USDA Rural Development financed property.  All construction work will have to be done in accordance with current building codes and Agency standards.  (more on this in the next slide).</a:t>
            </a:r>
          </a:p>
          <a:p>
            <a:pPr lvl="1">
              <a:lnSpc>
                <a:spcPct val="100000"/>
              </a:lnSpc>
              <a:spcBef>
                <a:spcPts val="0"/>
              </a:spcBef>
            </a:pPr>
            <a:r>
              <a:rPr lang="en-US" dirty="0"/>
              <a:t>Provide a copy of insurance adjuster’s report to the Agency.</a:t>
            </a:r>
          </a:p>
          <a:p>
            <a:pPr lvl="1">
              <a:lnSpc>
                <a:spcPct val="100000"/>
              </a:lnSpc>
              <a:spcBef>
                <a:spcPts val="0"/>
              </a:spcBef>
            </a:pPr>
            <a:r>
              <a:rPr lang="en-US" dirty="0"/>
              <a:t>Send all insurance checks to the Agency for signature prior to deposit.</a:t>
            </a:r>
          </a:p>
          <a:p>
            <a:pPr lvl="1">
              <a:lnSpc>
                <a:spcPct val="100000"/>
              </a:lnSpc>
              <a:spcBef>
                <a:spcPts val="0"/>
              </a:spcBef>
            </a:pPr>
            <a:r>
              <a:rPr lang="en-US" dirty="0"/>
              <a:t>Ensure all insurance funds are deposited in the reserve account in accordance with 7 CFR 3560.105.</a:t>
            </a:r>
            <a:endParaRPr lang="en-US" sz="2400" dirty="0"/>
          </a:p>
          <a:p>
            <a:pPr marL="0" indent="0">
              <a:lnSpc>
                <a:spcPct val="100000"/>
              </a:lnSpc>
              <a:spcBef>
                <a:spcPts val="0"/>
              </a:spcBef>
              <a:buNone/>
            </a:pPr>
            <a:endParaRPr lang="en-US" sz="2800" dirty="0"/>
          </a:p>
          <a:p>
            <a:pPr marL="0" indent="0">
              <a:lnSpc>
                <a:spcPct val="100000"/>
              </a:lnSpc>
              <a:spcBef>
                <a:spcPts val="0"/>
              </a:spcBef>
              <a:buNone/>
            </a:pPr>
            <a:endParaRPr lang="en-US" sz="2800" dirty="0"/>
          </a:p>
        </p:txBody>
      </p:sp>
    </p:spTree>
    <p:extLst>
      <p:ext uri="{BB962C8B-B14F-4D97-AF65-F5344CB8AC3E}">
        <p14:creationId xmlns:p14="http://schemas.microsoft.com/office/powerpoint/2010/main" val="31213739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E2B48-9CD9-4821-B2F8-2739889C5C34}"/>
              </a:ext>
            </a:extLst>
          </p:cNvPr>
          <p:cNvSpPr>
            <a:spLocks noGrp="1"/>
          </p:cNvSpPr>
          <p:nvPr>
            <p:ph type="title"/>
          </p:nvPr>
        </p:nvSpPr>
        <p:spPr/>
        <p:txBody>
          <a:bodyPr/>
          <a:lstStyle/>
          <a:p>
            <a:r>
              <a:rPr lang="en-US" dirty="0"/>
              <a:t>Dealing with a Disaster – Stage 3</a:t>
            </a:r>
          </a:p>
        </p:txBody>
      </p:sp>
      <p:sp>
        <p:nvSpPr>
          <p:cNvPr id="4" name="Content Placeholder 3">
            <a:extLst>
              <a:ext uri="{FF2B5EF4-FFF2-40B4-BE49-F238E27FC236}">
                <a16:creationId xmlns:a16="http://schemas.microsoft.com/office/drawing/2014/main" id="{7BE6E708-9B8D-437F-8ED9-0380C95D14F8}"/>
              </a:ext>
            </a:extLst>
          </p:cNvPr>
          <p:cNvSpPr>
            <a:spLocks noGrp="1"/>
          </p:cNvSpPr>
          <p:nvPr>
            <p:ph sz="half" idx="2"/>
          </p:nvPr>
        </p:nvSpPr>
        <p:spPr>
          <a:xfrm>
            <a:off x="321425" y="1291243"/>
            <a:ext cx="11576859" cy="5458691"/>
          </a:xfrm>
        </p:spPr>
        <p:txBody>
          <a:bodyPr/>
          <a:lstStyle/>
          <a:p>
            <a:pPr marL="0" indent="0" algn="ctr">
              <a:lnSpc>
                <a:spcPct val="100000"/>
              </a:lnSpc>
              <a:spcBef>
                <a:spcPts val="0"/>
              </a:spcBef>
              <a:buNone/>
            </a:pPr>
            <a:r>
              <a:rPr lang="en-US" sz="2400" b="1" dirty="0"/>
              <a:t>Design</a:t>
            </a:r>
          </a:p>
          <a:p>
            <a:pPr marL="0" indent="0" algn="ctr">
              <a:lnSpc>
                <a:spcPct val="100000"/>
              </a:lnSpc>
              <a:spcBef>
                <a:spcPts val="0"/>
              </a:spcBef>
              <a:buNone/>
            </a:pPr>
            <a:endParaRPr lang="en-US" sz="2400" dirty="0"/>
          </a:p>
          <a:p>
            <a:pPr marL="0" indent="0">
              <a:lnSpc>
                <a:spcPct val="100000"/>
              </a:lnSpc>
              <a:spcBef>
                <a:spcPts val="0"/>
              </a:spcBef>
              <a:buNone/>
            </a:pPr>
            <a:r>
              <a:rPr lang="en-US" dirty="0"/>
              <a:t>The design phase can be the most challenging aspect of the rebuild process.  As noted before the Agency has very specific guidelines for construction with apply when a MFH property is damaged.  These guidelines are found in RD Instruction 1924-A.</a:t>
            </a:r>
          </a:p>
          <a:p>
            <a:pPr marL="0" indent="0">
              <a:lnSpc>
                <a:spcPct val="100000"/>
              </a:lnSpc>
              <a:spcBef>
                <a:spcPts val="0"/>
              </a:spcBef>
              <a:buNone/>
            </a:pPr>
            <a:endParaRPr lang="en-US" dirty="0"/>
          </a:p>
          <a:p>
            <a:pPr marL="0" indent="0">
              <a:lnSpc>
                <a:spcPct val="100000"/>
              </a:lnSpc>
              <a:spcBef>
                <a:spcPts val="0"/>
              </a:spcBef>
              <a:buNone/>
            </a:pPr>
            <a:r>
              <a:rPr lang="en-US" dirty="0"/>
              <a:t>Furthermore in accordance with 7 CFR 3560.60(d)(2) if 5% of the property’s units are not fully accessible in accordance with UFAS at the time of rebuild, the rebuilt units must be reconstructed as fully accessible units to meet the 5% rule.</a:t>
            </a:r>
          </a:p>
          <a:p>
            <a:pPr marL="0" indent="0">
              <a:lnSpc>
                <a:spcPct val="100000"/>
              </a:lnSpc>
              <a:spcBef>
                <a:spcPts val="0"/>
              </a:spcBef>
              <a:buNone/>
            </a:pPr>
            <a:endParaRPr lang="en-US" sz="2800" dirty="0"/>
          </a:p>
          <a:p>
            <a:pPr marL="0" indent="0" algn="ctr">
              <a:lnSpc>
                <a:spcPct val="100000"/>
              </a:lnSpc>
              <a:spcBef>
                <a:spcPts val="0"/>
              </a:spcBef>
              <a:buNone/>
            </a:pPr>
            <a:r>
              <a:rPr lang="en-US" sz="2800" b="1" dirty="0"/>
              <a:t>***If it is determined that you have to add an accessible unit or have substantial rehab to be completed (which is very likely) you will need to have plans drawn up for the rebuild.  Additionally, the plans must be reviewed and approved by the Agency prior to any work being completed.***</a:t>
            </a:r>
          </a:p>
          <a:p>
            <a:pPr marL="0" indent="0">
              <a:lnSpc>
                <a:spcPct val="100000"/>
              </a:lnSpc>
              <a:spcBef>
                <a:spcPts val="0"/>
              </a:spcBef>
              <a:buNone/>
            </a:pPr>
            <a:endParaRPr lang="en-US" sz="2800" dirty="0"/>
          </a:p>
        </p:txBody>
      </p:sp>
    </p:spTree>
    <p:extLst>
      <p:ext uri="{BB962C8B-B14F-4D97-AF65-F5344CB8AC3E}">
        <p14:creationId xmlns:p14="http://schemas.microsoft.com/office/powerpoint/2010/main" val="983161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003142"/>
          </a:solidFill>
        </p:spPr>
        <p:style>
          <a:lnRef idx="1">
            <a:schemeClr val="accent1"/>
          </a:lnRef>
          <a:fillRef idx="3">
            <a:schemeClr val="accent1"/>
          </a:fillRef>
          <a:effectRef idx="2">
            <a:schemeClr val="accent1"/>
          </a:effectRef>
          <a:fontRef idx="minor">
            <a:schemeClr val="lt1"/>
          </a:fontRef>
        </p:style>
        <p:txBody>
          <a:bodyPr rtlCol="0" anchor="ctr"/>
          <a:lstStyle/>
          <a:p>
            <a:endParaRPr lang="en-US" sz="3900" dirty="0">
              <a:latin typeface="+mj-lt"/>
            </a:endParaRPr>
          </a:p>
        </p:txBody>
      </p:sp>
      <p:sp>
        <p:nvSpPr>
          <p:cNvPr id="9" name="Title 2"/>
          <p:cNvSpPr>
            <a:spLocks noGrp="1"/>
          </p:cNvSpPr>
          <p:nvPr>
            <p:ph type="title"/>
          </p:nvPr>
        </p:nvSpPr>
        <p:spPr>
          <a:xfrm>
            <a:off x="0" y="1072187"/>
            <a:ext cx="12192000" cy="611140"/>
          </a:xfrm>
        </p:spPr>
        <p:txBody>
          <a:bodyPr>
            <a:normAutofit fontScale="90000"/>
          </a:bodyPr>
          <a:lstStyle/>
          <a:p>
            <a:pPr algn="ctr"/>
            <a:r>
              <a:rPr lang="en-US" dirty="0">
                <a:solidFill>
                  <a:schemeClr val="bg1"/>
                </a:solidFill>
              </a:rPr>
              <a:t>Summer Meals Program</a:t>
            </a:r>
            <a:br>
              <a:rPr lang="en-US" dirty="0">
                <a:solidFill>
                  <a:schemeClr val="bg1"/>
                </a:solidFill>
              </a:rPr>
            </a:br>
            <a:br>
              <a:rPr lang="en-US" dirty="0">
                <a:solidFill>
                  <a:schemeClr val="bg1"/>
                </a:solidFill>
              </a:rPr>
            </a:br>
            <a:r>
              <a:rPr lang="en-US" dirty="0">
                <a:solidFill>
                  <a:schemeClr val="bg1"/>
                </a:solidFill>
              </a:rPr>
              <a:t>Multi-Family Properties partnering with</a:t>
            </a:r>
            <a:br>
              <a:rPr lang="en-US" dirty="0">
                <a:solidFill>
                  <a:schemeClr val="bg1"/>
                </a:solidFill>
              </a:rPr>
            </a:br>
            <a:r>
              <a:rPr lang="en-US" dirty="0">
                <a:solidFill>
                  <a:schemeClr val="bg1"/>
                </a:solidFill>
              </a:rPr>
              <a:t>USDA FNS and local non-profits to provide </a:t>
            </a:r>
            <a:br>
              <a:rPr lang="en-US" dirty="0">
                <a:solidFill>
                  <a:schemeClr val="bg1"/>
                </a:solidFill>
              </a:rPr>
            </a:br>
            <a:r>
              <a:rPr lang="en-US" dirty="0">
                <a:solidFill>
                  <a:schemeClr val="bg1"/>
                </a:solidFill>
              </a:rPr>
              <a:t>summer meals to children in Rural Communities.</a:t>
            </a:r>
            <a:br>
              <a:rPr lang="en-US" dirty="0">
                <a:solidFill>
                  <a:schemeClr val="bg1"/>
                </a:solidFill>
              </a:rPr>
            </a:br>
            <a:br>
              <a:rPr lang="en-US" dirty="0">
                <a:solidFill>
                  <a:schemeClr val="bg1"/>
                </a:solidFill>
              </a:rPr>
            </a:br>
            <a:r>
              <a:rPr lang="en-US" sz="3100" dirty="0">
                <a:solidFill>
                  <a:schemeClr val="bg1"/>
                </a:solidFill>
              </a:rPr>
              <a:t>Washington State RD Contact</a:t>
            </a:r>
            <a:br>
              <a:rPr lang="en-US" sz="3100" dirty="0">
                <a:solidFill>
                  <a:schemeClr val="bg1"/>
                </a:solidFill>
              </a:rPr>
            </a:br>
            <a:r>
              <a:rPr lang="en-US" sz="3100" dirty="0">
                <a:solidFill>
                  <a:schemeClr val="bg1"/>
                </a:solidFill>
              </a:rPr>
              <a:t>Ed Reynolds</a:t>
            </a:r>
            <a:br>
              <a:rPr lang="en-US" sz="3100" dirty="0">
                <a:solidFill>
                  <a:schemeClr val="bg1"/>
                </a:solidFill>
              </a:rPr>
            </a:br>
            <a:r>
              <a:rPr lang="en-US" sz="3100" dirty="0">
                <a:solidFill>
                  <a:schemeClr val="bg1"/>
                </a:solidFill>
              </a:rPr>
              <a:t>360-704-7765</a:t>
            </a:r>
            <a:br>
              <a:rPr lang="en-US" sz="3100" dirty="0">
                <a:solidFill>
                  <a:schemeClr val="bg1"/>
                </a:solidFill>
              </a:rPr>
            </a:br>
            <a:r>
              <a:rPr lang="en-US" sz="3100" dirty="0">
                <a:solidFill>
                  <a:schemeClr val="bg1"/>
                </a:solidFill>
              </a:rPr>
              <a:t>benjamin.reynolds@usda.gov</a:t>
            </a:r>
            <a:endParaRPr lang="en-US" dirty="0">
              <a:solidFill>
                <a:schemeClr val="bg1"/>
              </a:solidFill>
            </a:endParaRPr>
          </a:p>
        </p:txBody>
      </p:sp>
    </p:spTree>
    <p:extLst>
      <p:ext uri="{BB962C8B-B14F-4D97-AF65-F5344CB8AC3E}">
        <p14:creationId xmlns:p14="http://schemas.microsoft.com/office/powerpoint/2010/main" val="2740559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E2B48-9CD9-4821-B2F8-2739889C5C34}"/>
              </a:ext>
            </a:extLst>
          </p:cNvPr>
          <p:cNvSpPr>
            <a:spLocks noGrp="1"/>
          </p:cNvSpPr>
          <p:nvPr>
            <p:ph type="title"/>
          </p:nvPr>
        </p:nvSpPr>
        <p:spPr/>
        <p:txBody>
          <a:bodyPr/>
          <a:lstStyle/>
          <a:p>
            <a:r>
              <a:rPr lang="en-US" dirty="0"/>
              <a:t>Dealing with a Disaster – Stage 3</a:t>
            </a:r>
          </a:p>
        </p:txBody>
      </p:sp>
      <p:sp>
        <p:nvSpPr>
          <p:cNvPr id="4" name="Content Placeholder 3">
            <a:extLst>
              <a:ext uri="{FF2B5EF4-FFF2-40B4-BE49-F238E27FC236}">
                <a16:creationId xmlns:a16="http://schemas.microsoft.com/office/drawing/2014/main" id="{7BE6E708-9B8D-437F-8ED9-0380C95D14F8}"/>
              </a:ext>
            </a:extLst>
          </p:cNvPr>
          <p:cNvSpPr>
            <a:spLocks noGrp="1"/>
          </p:cNvSpPr>
          <p:nvPr>
            <p:ph sz="half" idx="2"/>
          </p:nvPr>
        </p:nvSpPr>
        <p:spPr>
          <a:xfrm>
            <a:off x="839787" y="1634836"/>
            <a:ext cx="10576357" cy="4943302"/>
          </a:xfrm>
        </p:spPr>
        <p:txBody>
          <a:bodyPr/>
          <a:lstStyle/>
          <a:p>
            <a:pPr marL="0" indent="0" algn="ctr">
              <a:lnSpc>
                <a:spcPct val="100000"/>
              </a:lnSpc>
              <a:spcBef>
                <a:spcPts val="0"/>
              </a:spcBef>
              <a:buNone/>
            </a:pPr>
            <a:r>
              <a:rPr lang="en-US" sz="2800" b="1" dirty="0"/>
              <a:t>Insurance and Design</a:t>
            </a:r>
          </a:p>
          <a:p>
            <a:pPr marL="0" indent="0">
              <a:lnSpc>
                <a:spcPct val="100000"/>
              </a:lnSpc>
              <a:spcBef>
                <a:spcPts val="0"/>
              </a:spcBef>
              <a:buNone/>
            </a:pPr>
            <a:endParaRPr lang="en-US" sz="2800" dirty="0"/>
          </a:p>
          <a:p>
            <a:pPr marL="0" indent="0">
              <a:lnSpc>
                <a:spcPct val="100000"/>
              </a:lnSpc>
              <a:spcBef>
                <a:spcPts val="0"/>
              </a:spcBef>
              <a:buNone/>
            </a:pPr>
            <a:r>
              <a:rPr lang="en-US" sz="2800" dirty="0"/>
              <a:t>Things to Remember during stage 3:</a:t>
            </a:r>
          </a:p>
          <a:p>
            <a:pPr marL="0" indent="0">
              <a:lnSpc>
                <a:spcPct val="100000"/>
              </a:lnSpc>
              <a:spcBef>
                <a:spcPts val="0"/>
              </a:spcBef>
              <a:buNone/>
            </a:pPr>
            <a:endParaRPr lang="en-US" sz="2400" dirty="0"/>
          </a:p>
          <a:p>
            <a:pPr lvl="1">
              <a:lnSpc>
                <a:spcPct val="100000"/>
              </a:lnSpc>
              <a:spcBef>
                <a:spcPts val="0"/>
              </a:spcBef>
            </a:pPr>
            <a:r>
              <a:rPr lang="en-US" sz="2000" dirty="0"/>
              <a:t>It is the Management Agent’s responsibility to start the insurance process and provide the Agency with all relevant documents.</a:t>
            </a:r>
          </a:p>
          <a:p>
            <a:pPr lvl="1">
              <a:lnSpc>
                <a:spcPct val="100000"/>
              </a:lnSpc>
              <a:spcBef>
                <a:spcPts val="0"/>
              </a:spcBef>
            </a:pPr>
            <a:r>
              <a:rPr lang="en-US" sz="2000" dirty="0"/>
              <a:t>If the Agency is first lien hold then the insurance funds are held in the reserve account and all insurance checks must be sent to the Agency for endorsement.</a:t>
            </a:r>
          </a:p>
          <a:p>
            <a:pPr lvl="1">
              <a:lnSpc>
                <a:spcPct val="100000"/>
              </a:lnSpc>
              <a:spcBef>
                <a:spcPts val="0"/>
              </a:spcBef>
            </a:pPr>
            <a:r>
              <a:rPr lang="en-US" sz="2000" dirty="0"/>
              <a:t>Regardless if the Agency is in first lien position or not, the Agency’s design standards apply.  Which include:</a:t>
            </a:r>
          </a:p>
          <a:p>
            <a:pPr lvl="2">
              <a:lnSpc>
                <a:spcPct val="100000"/>
              </a:lnSpc>
              <a:spcBef>
                <a:spcPts val="0"/>
              </a:spcBef>
            </a:pPr>
            <a:r>
              <a:rPr lang="en-US" sz="2000" dirty="0"/>
              <a:t>Agency review of the plans will be required along with the requirements of 1924-A.</a:t>
            </a:r>
          </a:p>
          <a:p>
            <a:pPr lvl="2">
              <a:lnSpc>
                <a:spcPct val="100000"/>
              </a:lnSpc>
              <a:spcBef>
                <a:spcPts val="0"/>
              </a:spcBef>
            </a:pPr>
            <a:r>
              <a:rPr lang="en-US" sz="2000" dirty="0"/>
              <a:t>Accessible units will have to be added if the property doesn’t meet the 5% accessible unit rule.</a:t>
            </a:r>
          </a:p>
        </p:txBody>
      </p:sp>
    </p:spTree>
    <p:extLst>
      <p:ext uri="{BB962C8B-B14F-4D97-AF65-F5344CB8AC3E}">
        <p14:creationId xmlns:p14="http://schemas.microsoft.com/office/powerpoint/2010/main" val="31614605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E2B48-9CD9-4821-B2F8-2739889C5C34}"/>
              </a:ext>
            </a:extLst>
          </p:cNvPr>
          <p:cNvSpPr>
            <a:spLocks noGrp="1"/>
          </p:cNvSpPr>
          <p:nvPr>
            <p:ph type="title"/>
          </p:nvPr>
        </p:nvSpPr>
        <p:spPr/>
        <p:txBody>
          <a:bodyPr/>
          <a:lstStyle/>
          <a:p>
            <a:r>
              <a:rPr lang="en-US" dirty="0"/>
              <a:t>Dealing with a Disaster – Stage 4</a:t>
            </a:r>
          </a:p>
        </p:txBody>
      </p:sp>
      <p:sp>
        <p:nvSpPr>
          <p:cNvPr id="4" name="Content Placeholder 3">
            <a:extLst>
              <a:ext uri="{FF2B5EF4-FFF2-40B4-BE49-F238E27FC236}">
                <a16:creationId xmlns:a16="http://schemas.microsoft.com/office/drawing/2014/main" id="{7BE6E708-9B8D-437F-8ED9-0380C95D14F8}"/>
              </a:ext>
            </a:extLst>
          </p:cNvPr>
          <p:cNvSpPr>
            <a:spLocks noGrp="1"/>
          </p:cNvSpPr>
          <p:nvPr>
            <p:ph sz="half" idx="2"/>
          </p:nvPr>
        </p:nvSpPr>
        <p:spPr>
          <a:xfrm>
            <a:off x="839787" y="1790007"/>
            <a:ext cx="10576357" cy="4272656"/>
          </a:xfrm>
        </p:spPr>
        <p:txBody>
          <a:bodyPr/>
          <a:lstStyle/>
          <a:p>
            <a:pPr marL="0" indent="0" algn="ctr">
              <a:lnSpc>
                <a:spcPct val="100000"/>
              </a:lnSpc>
              <a:spcBef>
                <a:spcPts val="0"/>
              </a:spcBef>
              <a:buNone/>
            </a:pPr>
            <a:r>
              <a:rPr lang="en-US" sz="2800" b="1" dirty="0"/>
              <a:t>Rebuild</a:t>
            </a:r>
          </a:p>
          <a:p>
            <a:pPr marL="0" indent="0" algn="ctr">
              <a:lnSpc>
                <a:spcPct val="100000"/>
              </a:lnSpc>
              <a:spcBef>
                <a:spcPts val="0"/>
              </a:spcBef>
              <a:buNone/>
            </a:pPr>
            <a:endParaRPr lang="en-US" sz="2800" dirty="0"/>
          </a:p>
          <a:p>
            <a:pPr marL="0" indent="0" algn="ctr">
              <a:lnSpc>
                <a:spcPct val="100000"/>
              </a:lnSpc>
              <a:spcBef>
                <a:spcPts val="0"/>
              </a:spcBef>
              <a:buNone/>
            </a:pPr>
            <a:r>
              <a:rPr lang="en-US" sz="2400" dirty="0"/>
              <a:t>Now that the insurance funds and plans have been approved, the rebuild process can begin.  However, there are still several items that must be addressed prior to starting work.  Depending on the scope and size of the rebuild bidding may be required.</a:t>
            </a:r>
          </a:p>
          <a:p>
            <a:pPr marL="0" indent="0" algn="ctr">
              <a:lnSpc>
                <a:spcPct val="100000"/>
              </a:lnSpc>
              <a:spcBef>
                <a:spcPts val="0"/>
              </a:spcBef>
              <a:buNone/>
            </a:pPr>
            <a:endParaRPr lang="en-US" sz="2400" dirty="0"/>
          </a:p>
          <a:p>
            <a:pPr marL="0" indent="0" algn="ctr">
              <a:lnSpc>
                <a:spcPct val="100000"/>
              </a:lnSpc>
              <a:spcBef>
                <a:spcPts val="0"/>
              </a:spcBef>
              <a:buNone/>
            </a:pPr>
            <a:r>
              <a:rPr lang="en-US" sz="2400" dirty="0"/>
              <a:t>If you are proposing to use an Identity of Interest (IOI) firm, the IOI bidding requirement must be followed as noted in HB-2-3560.</a:t>
            </a:r>
          </a:p>
          <a:p>
            <a:pPr marL="0" indent="0" algn="ctr">
              <a:lnSpc>
                <a:spcPct val="100000"/>
              </a:lnSpc>
              <a:spcBef>
                <a:spcPts val="0"/>
              </a:spcBef>
              <a:buNone/>
            </a:pPr>
            <a:endParaRPr lang="en-US" sz="4000" dirty="0"/>
          </a:p>
        </p:txBody>
      </p:sp>
    </p:spTree>
    <p:extLst>
      <p:ext uri="{BB962C8B-B14F-4D97-AF65-F5344CB8AC3E}">
        <p14:creationId xmlns:p14="http://schemas.microsoft.com/office/powerpoint/2010/main" val="37435440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E2B48-9CD9-4821-B2F8-2739889C5C34}"/>
              </a:ext>
            </a:extLst>
          </p:cNvPr>
          <p:cNvSpPr>
            <a:spLocks noGrp="1"/>
          </p:cNvSpPr>
          <p:nvPr>
            <p:ph type="title"/>
          </p:nvPr>
        </p:nvSpPr>
        <p:spPr/>
        <p:txBody>
          <a:bodyPr/>
          <a:lstStyle/>
          <a:p>
            <a:r>
              <a:rPr lang="en-US" dirty="0"/>
              <a:t>Dealing with a Disaster – Stage 4</a:t>
            </a:r>
          </a:p>
        </p:txBody>
      </p:sp>
      <p:sp>
        <p:nvSpPr>
          <p:cNvPr id="4" name="Content Placeholder 3">
            <a:extLst>
              <a:ext uri="{FF2B5EF4-FFF2-40B4-BE49-F238E27FC236}">
                <a16:creationId xmlns:a16="http://schemas.microsoft.com/office/drawing/2014/main" id="{7BE6E708-9B8D-437F-8ED9-0380C95D14F8}"/>
              </a:ext>
            </a:extLst>
          </p:cNvPr>
          <p:cNvSpPr>
            <a:spLocks noGrp="1"/>
          </p:cNvSpPr>
          <p:nvPr>
            <p:ph sz="half" idx="2"/>
          </p:nvPr>
        </p:nvSpPr>
        <p:spPr>
          <a:xfrm>
            <a:off x="839787" y="1790007"/>
            <a:ext cx="10576357" cy="4272656"/>
          </a:xfrm>
        </p:spPr>
        <p:txBody>
          <a:bodyPr/>
          <a:lstStyle/>
          <a:p>
            <a:pPr marL="0" indent="0" algn="ctr">
              <a:lnSpc>
                <a:spcPct val="100000"/>
              </a:lnSpc>
              <a:spcBef>
                <a:spcPts val="0"/>
              </a:spcBef>
              <a:buNone/>
            </a:pPr>
            <a:r>
              <a:rPr lang="en-US" sz="2800" b="1" dirty="0"/>
              <a:t>Rebuild</a:t>
            </a:r>
          </a:p>
          <a:p>
            <a:pPr marL="0" indent="0" algn="ctr">
              <a:lnSpc>
                <a:spcPct val="100000"/>
              </a:lnSpc>
              <a:spcBef>
                <a:spcPts val="0"/>
              </a:spcBef>
              <a:buNone/>
            </a:pPr>
            <a:endParaRPr lang="en-US" sz="2800" dirty="0"/>
          </a:p>
          <a:p>
            <a:pPr marL="0" indent="0" algn="ctr">
              <a:lnSpc>
                <a:spcPct val="100000"/>
              </a:lnSpc>
              <a:spcBef>
                <a:spcPts val="0"/>
              </a:spcBef>
              <a:buNone/>
            </a:pPr>
            <a:r>
              <a:rPr lang="en-US" sz="2400" dirty="0"/>
              <a:t>Once the rebuild contract has been awarded.  The Agency may be required to inspect the construction at different points during the process.</a:t>
            </a:r>
          </a:p>
          <a:p>
            <a:pPr marL="0" indent="0" algn="ctr">
              <a:lnSpc>
                <a:spcPct val="100000"/>
              </a:lnSpc>
              <a:spcBef>
                <a:spcPts val="0"/>
              </a:spcBef>
              <a:buNone/>
            </a:pPr>
            <a:endParaRPr lang="en-US" sz="2400" dirty="0"/>
          </a:p>
          <a:p>
            <a:pPr marL="0" indent="0" algn="ctr">
              <a:lnSpc>
                <a:spcPct val="100000"/>
              </a:lnSpc>
              <a:spcBef>
                <a:spcPts val="0"/>
              </a:spcBef>
              <a:buNone/>
            </a:pPr>
            <a:r>
              <a:rPr lang="en-US" sz="2400" dirty="0"/>
              <a:t>However, once the work is complete an Agency inspection will be required.  During this inspection Agency staff will review the quality of the final product.  If needed a punch list of items will be developed that must be addressed.  Additionally, if an accessible unit was added then it will be reviewed to ensure compliance with the UFAS standards.</a:t>
            </a:r>
          </a:p>
          <a:p>
            <a:pPr marL="0" indent="0" algn="ctr">
              <a:lnSpc>
                <a:spcPct val="100000"/>
              </a:lnSpc>
              <a:spcBef>
                <a:spcPts val="0"/>
              </a:spcBef>
              <a:buNone/>
            </a:pPr>
            <a:endParaRPr lang="en-US" sz="4000" dirty="0"/>
          </a:p>
        </p:txBody>
      </p:sp>
    </p:spTree>
    <p:extLst>
      <p:ext uri="{BB962C8B-B14F-4D97-AF65-F5344CB8AC3E}">
        <p14:creationId xmlns:p14="http://schemas.microsoft.com/office/powerpoint/2010/main" val="28654592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E2B48-9CD9-4821-B2F8-2739889C5C34}"/>
              </a:ext>
            </a:extLst>
          </p:cNvPr>
          <p:cNvSpPr>
            <a:spLocks noGrp="1"/>
          </p:cNvSpPr>
          <p:nvPr>
            <p:ph type="title"/>
          </p:nvPr>
        </p:nvSpPr>
        <p:spPr/>
        <p:txBody>
          <a:bodyPr/>
          <a:lstStyle/>
          <a:p>
            <a:r>
              <a:rPr lang="en-US" dirty="0"/>
              <a:t>Dealing with a Disaster – Stage 5</a:t>
            </a:r>
          </a:p>
        </p:txBody>
      </p:sp>
      <p:sp>
        <p:nvSpPr>
          <p:cNvPr id="4" name="Content Placeholder 3">
            <a:extLst>
              <a:ext uri="{FF2B5EF4-FFF2-40B4-BE49-F238E27FC236}">
                <a16:creationId xmlns:a16="http://schemas.microsoft.com/office/drawing/2014/main" id="{7BE6E708-9B8D-437F-8ED9-0380C95D14F8}"/>
              </a:ext>
            </a:extLst>
          </p:cNvPr>
          <p:cNvSpPr>
            <a:spLocks noGrp="1"/>
          </p:cNvSpPr>
          <p:nvPr>
            <p:ph sz="half" idx="2"/>
          </p:nvPr>
        </p:nvSpPr>
        <p:spPr>
          <a:xfrm>
            <a:off x="288175" y="1302328"/>
            <a:ext cx="11743112" cy="5403272"/>
          </a:xfrm>
        </p:spPr>
        <p:txBody>
          <a:bodyPr/>
          <a:lstStyle/>
          <a:p>
            <a:pPr marL="0" indent="0" algn="ctr">
              <a:lnSpc>
                <a:spcPct val="100000"/>
              </a:lnSpc>
              <a:spcBef>
                <a:spcPts val="0"/>
              </a:spcBef>
              <a:buNone/>
            </a:pPr>
            <a:r>
              <a:rPr lang="en-US" sz="2800" b="1" dirty="0"/>
              <a:t>Rent Up</a:t>
            </a:r>
          </a:p>
          <a:p>
            <a:pPr marL="0" indent="0" algn="ctr">
              <a:lnSpc>
                <a:spcPct val="100000"/>
              </a:lnSpc>
              <a:spcBef>
                <a:spcPts val="0"/>
              </a:spcBef>
              <a:buNone/>
            </a:pPr>
            <a:endParaRPr lang="en-US" sz="2800" dirty="0"/>
          </a:p>
          <a:p>
            <a:pPr marL="0" indent="0" algn="ctr">
              <a:lnSpc>
                <a:spcPct val="100000"/>
              </a:lnSpc>
              <a:spcBef>
                <a:spcPts val="0"/>
              </a:spcBef>
              <a:buNone/>
            </a:pPr>
            <a:r>
              <a:rPr lang="en-US" sz="2400" dirty="0"/>
              <a:t>Now that work has been finished and the final Agency inspection completed the Management Agency must notify the loan servicer that they are ready to rent the units.  To start this process the management agent must provide the following information to loan servicer:</a:t>
            </a:r>
          </a:p>
          <a:p>
            <a:pPr marL="0" indent="0" algn="ctr">
              <a:lnSpc>
                <a:spcPct val="100000"/>
              </a:lnSpc>
              <a:spcBef>
                <a:spcPts val="0"/>
              </a:spcBef>
              <a:buNone/>
            </a:pPr>
            <a:endParaRPr lang="en-US" sz="2400" dirty="0"/>
          </a:p>
          <a:p>
            <a:pPr>
              <a:lnSpc>
                <a:spcPct val="100000"/>
              </a:lnSpc>
              <a:spcBef>
                <a:spcPts val="0"/>
              </a:spcBef>
            </a:pPr>
            <a:r>
              <a:rPr lang="en-US" dirty="0"/>
              <a:t>A copy of the certificate of occupancy form the city/county building inspector.</a:t>
            </a:r>
          </a:p>
          <a:p>
            <a:pPr>
              <a:lnSpc>
                <a:spcPct val="100000"/>
              </a:lnSpc>
              <a:spcBef>
                <a:spcPts val="0"/>
              </a:spcBef>
            </a:pPr>
            <a:r>
              <a:rPr lang="en-US" dirty="0"/>
              <a:t>Pictures repairs that were made in response to the Agency’s final inspection (if needed).</a:t>
            </a:r>
          </a:p>
          <a:p>
            <a:pPr>
              <a:lnSpc>
                <a:spcPct val="100000"/>
              </a:lnSpc>
              <a:spcBef>
                <a:spcPts val="0"/>
              </a:spcBef>
            </a:pPr>
            <a:endParaRPr lang="en-US" dirty="0"/>
          </a:p>
          <a:p>
            <a:pPr marL="0" indent="0" algn="ctr">
              <a:lnSpc>
                <a:spcPct val="100000"/>
              </a:lnSpc>
              <a:spcBef>
                <a:spcPts val="0"/>
              </a:spcBef>
              <a:buNone/>
            </a:pPr>
            <a:r>
              <a:rPr lang="en-US" sz="2400" b="1" dirty="0"/>
              <a:t>Upon received these two items the Agency will make the units habitable in the MINC system and restore the transferred RA back to the property.  However, until the Agency has made the units habitable they can not be rented.</a:t>
            </a:r>
          </a:p>
        </p:txBody>
      </p:sp>
    </p:spTree>
    <p:extLst>
      <p:ext uri="{BB962C8B-B14F-4D97-AF65-F5344CB8AC3E}">
        <p14:creationId xmlns:p14="http://schemas.microsoft.com/office/powerpoint/2010/main" val="34041237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003142"/>
          </a:solidFill>
        </p:spPr>
        <p:style>
          <a:lnRef idx="1">
            <a:schemeClr val="accent1"/>
          </a:lnRef>
          <a:fillRef idx="3">
            <a:schemeClr val="accent1"/>
          </a:fillRef>
          <a:effectRef idx="2">
            <a:schemeClr val="accent1"/>
          </a:effectRef>
          <a:fontRef idx="minor">
            <a:schemeClr val="lt1"/>
          </a:fontRef>
        </p:style>
        <p:txBody>
          <a:bodyPr rtlCol="0" anchor="ctr"/>
          <a:lstStyle/>
          <a:p>
            <a:endParaRPr lang="en-US" sz="3900" dirty="0">
              <a:solidFill>
                <a:srgbClr val="FFFFFF"/>
              </a:solidFill>
              <a:latin typeface="Calibri Light"/>
            </a:endParaRPr>
          </a:p>
        </p:txBody>
      </p:sp>
      <p:sp>
        <p:nvSpPr>
          <p:cNvPr id="9" name="Title 2"/>
          <p:cNvSpPr>
            <a:spLocks noGrp="1"/>
          </p:cNvSpPr>
          <p:nvPr>
            <p:ph type="title"/>
          </p:nvPr>
        </p:nvSpPr>
        <p:spPr>
          <a:xfrm>
            <a:off x="0" y="2817860"/>
            <a:ext cx="12192000" cy="611140"/>
          </a:xfrm>
        </p:spPr>
        <p:txBody>
          <a:bodyPr>
            <a:normAutofit/>
          </a:bodyPr>
          <a:lstStyle/>
          <a:p>
            <a:pPr algn="ctr"/>
            <a:r>
              <a:rPr lang="en-US" dirty="0"/>
              <a:t>Questions</a:t>
            </a:r>
            <a:endParaRPr lang="en-US" dirty="0">
              <a:solidFill>
                <a:schemeClr val="bg1"/>
              </a:solidFill>
            </a:endParaRPr>
          </a:p>
        </p:txBody>
      </p:sp>
    </p:spTree>
    <p:extLst>
      <p:ext uri="{BB962C8B-B14F-4D97-AF65-F5344CB8AC3E}">
        <p14:creationId xmlns:p14="http://schemas.microsoft.com/office/powerpoint/2010/main" val="4091220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478942"/>
            <a:ext cx="12192000" cy="6394048"/>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Freeform 12"/>
          <p:cNvSpPr/>
          <p:nvPr/>
        </p:nvSpPr>
        <p:spPr>
          <a:xfrm rot="10800000">
            <a:off x="-32844" y="0"/>
            <a:ext cx="12239898" cy="1532820"/>
          </a:xfrm>
          <a:custGeom>
            <a:avLst/>
            <a:gdLst>
              <a:gd name="connsiteX0" fmla="*/ 0 w 12239898"/>
              <a:gd name="connsiteY0" fmla="*/ 1532820 h 1532820"/>
              <a:gd name="connsiteX1" fmla="*/ 12239898 w 12239898"/>
              <a:gd name="connsiteY1" fmla="*/ 1532820 h 1532820"/>
              <a:gd name="connsiteX2" fmla="*/ 12218001 w 12239898"/>
              <a:gd name="connsiteY2" fmla="*/ 98539 h 1532820"/>
              <a:gd name="connsiteX3" fmla="*/ 11145095 w 12239898"/>
              <a:gd name="connsiteY3" fmla="*/ 0 h 1532820"/>
              <a:gd name="connsiteX4" fmla="*/ 8703684 w 12239898"/>
              <a:gd name="connsiteY4" fmla="*/ 54744 h 1532820"/>
              <a:gd name="connsiteX5" fmla="*/ 4247836 w 12239898"/>
              <a:gd name="connsiteY5" fmla="*/ 645974 h 1532820"/>
              <a:gd name="connsiteX6" fmla="*/ 1029115 w 12239898"/>
              <a:gd name="connsiteY6" fmla="*/ 613128 h 1532820"/>
              <a:gd name="connsiteX7" fmla="*/ 10948 w 12239898"/>
              <a:gd name="connsiteY7" fmla="*/ 481744 h 1532820"/>
              <a:gd name="connsiteX8" fmla="*/ 0 w 12239898"/>
              <a:gd name="connsiteY8" fmla="*/ 1532820 h 1532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39898" h="1532820">
                <a:moveTo>
                  <a:pt x="0" y="1532820"/>
                </a:moveTo>
                <a:lnTo>
                  <a:pt x="12239898" y="1532820"/>
                </a:lnTo>
                <a:lnTo>
                  <a:pt x="12218001" y="98539"/>
                </a:lnTo>
                <a:lnTo>
                  <a:pt x="11145095" y="0"/>
                </a:lnTo>
                <a:lnTo>
                  <a:pt x="8703684" y="54744"/>
                </a:lnTo>
                <a:lnTo>
                  <a:pt x="4247836" y="645974"/>
                </a:lnTo>
                <a:lnTo>
                  <a:pt x="1029115" y="613128"/>
                </a:lnTo>
                <a:lnTo>
                  <a:pt x="10948" y="481744"/>
                </a:lnTo>
                <a:lnTo>
                  <a:pt x="0" y="1532820"/>
                </a:lnTo>
                <a:close/>
              </a:path>
            </a:pathLst>
          </a:custGeom>
          <a:solidFill>
            <a:srgbClr val="00314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4" name="Picture 13" descr="line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32844" y="708283"/>
            <a:ext cx="12224844" cy="953998"/>
          </a:xfrm>
          <a:prstGeom prst="rect">
            <a:avLst/>
          </a:prstGeom>
        </p:spPr>
      </p:pic>
      <p:sp>
        <p:nvSpPr>
          <p:cNvPr id="2" name="Title 1"/>
          <p:cNvSpPr>
            <a:spLocks noGrp="1"/>
          </p:cNvSpPr>
          <p:nvPr>
            <p:ph type="title"/>
          </p:nvPr>
        </p:nvSpPr>
        <p:spPr>
          <a:xfrm>
            <a:off x="457200" y="302619"/>
            <a:ext cx="6756400" cy="660471"/>
          </a:xfrm>
        </p:spPr>
        <p:txBody>
          <a:bodyPr>
            <a:normAutofit/>
          </a:bodyPr>
          <a:lstStyle/>
          <a:p>
            <a:r>
              <a:rPr lang="en-US" sz="3200" dirty="0">
                <a:solidFill>
                  <a:schemeClr val="bg1"/>
                </a:solidFill>
                <a:latin typeface="+mn-lt"/>
              </a:rPr>
              <a:t>Additional Trainings</a:t>
            </a:r>
          </a:p>
        </p:txBody>
      </p:sp>
      <p:sp>
        <p:nvSpPr>
          <p:cNvPr id="3" name="Content Placeholder 2"/>
          <p:cNvSpPr>
            <a:spLocks noGrp="1"/>
          </p:cNvSpPr>
          <p:nvPr>
            <p:ph idx="1"/>
          </p:nvPr>
        </p:nvSpPr>
        <p:spPr>
          <a:xfrm>
            <a:off x="294470" y="1918923"/>
            <a:ext cx="11570216" cy="4730402"/>
          </a:xfrm>
        </p:spPr>
        <p:txBody>
          <a:bodyPr anchor="ctr">
            <a:normAutofit fontScale="92500" lnSpcReduction="10000"/>
          </a:bodyPr>
          <a:lstStyle/>
          <a:p>
            <a:pPr marL="0" indent="0" algn="ctr">
              <a:lnSpc>
                <a:spcPct val="100000"/>
              </a:lnSpc>
              <a:spcBef>
                <a:spcPts val="0"/>
              </a:spcBef>
              <a:buNone/>
            </a:pPr>
            <a:r>
              <a:rPr lang="en-US" sz="5400" dirty="0">
                <a:solidFill>
                  <a:srgbClr val="003142"/>
                </a:solidFill>
              </a:rPr>
              <a:t>ARHC and USDA Rural Development Training</a:t>
            </a:r>
          </a:p>
          <a:p>
            <a:pPr marL="0" indent="0" algn="ctr">
              <a:lnSpc>
                <a:spcPct val="100000"/>
              </a:lnSpc>
              <a:spcBef>
                <a:spcPts val="0"/>
              </a:spcBef>
              <a:buNone/>
            </a:pPr>
            <a:endParaRPr lang="en-US" sz="5400" dirty="0">
              <a:solidFill>
                <a:srgbClr val="003142"/>
              </a:solidFill>
            </a:endParaRPr>
          </a:p>
          <a:p>
            <a:pPr marL="0" indent="0" algn="ctr">
              <a:lnSpc>
                <a:spcPct val="100000"/>
              </a:lnSpc>
              <a:spcBef>
                <a:spcPts val="0"/>
              </a:spcBef>
              <a:buNone/>
            </a:pPr>
            <a:r>
              <a:rPr lang="en-US" dirty="0">
                <a:solidFill>
                  <a:srgbClr val="003142"/>
                </a:solidFill>
              </a:rPr>
              <a:t>When: July 31, 2019 10-2pm</a:t>
            </a:r>
          </a:p>
          <a:p>
            <a:pPr marL="0" indent="0" algn="ctr">
              <a:lnSpc>
                <a:spcPct val="100000"/>
              </a:lnSpc>
              <a:spcBef>
                <a:spcPts val="0"/>
              </a:spcBef>
              <a:buNone/>
            </a:pPr>
            <a:endParaRPr lang="en-US" dirty="0">
              <a:solidFill>
                <a:srgbClr val="003142"/>
              </a:solidFill>
            </a:endParaRPr>
          </a:p>
          <a:p>
            <a:pPr marL="0" indent="0" algn="ctr">
              <a:lnSpc>
                <a:spcPct val="100000"/>
              </a:lnSpc>
              <a:spcBef>
                <a:spcPts val="0"/>
              </a:spcBef>
              <a:buNone/>
            </a:pPr>
            <a:r>
              <a:rPr lang="en-US" dirty="0">
                <a:solidFill>
                  <a:srgbClr val="003142"/>
                </a:solidFill>
              </a:rPr>
              <a:t>Where: </a:t>
            </a:r>
            <a:r>
              <a:rPr lang="en-US" dirty="0">
                <a:solidFill>
                  <a:schemeClr val="tx2">
                    <a:lumMod val="75000"/>
                  </a:schemeClr>
                </a:solidFill>
              </a:rPr>
              <a:t>USDA Service Center - Training room</a:t>
            </a:r>
          </a:p>
          <a:p>
            <a:pPr marL="0" indent="0" algn="ctr">
              <a:lnSpc>
                <a:spcPct val="100000"/>
              </a:lnSpc>
              <a:spcBef>
                <a:spcPts val="0"/>
              </a:spcBef>
              <a:buNone/>
            </a:pPr>
            <a:r>
              <a:rPr lang="en-US" dirty="0">
                <a:solidFill>
                  <a:schemeClr val="tx2">
                    <a:lumMod val="75000"/>
                  </a:schemeClr>
                </a:solidFill>
              </a:rPr>
              <a:t>1835 Black Lake Blvd Olympia, WA  98512</a:t>
            </a:r>
          </a:p>
          <a:p>
            <a:pPr marL="0" indent="0" algn="ctr">
              <a:lnSpc>
                <a:spcPct val="100000"/>
              </a:lnSpc>
              <a:spcBef>
                <a:spcPts val="0"/>
              </a:spcBef>
              <a:buNone/>
            </a:pPr>
            <a:endParaRPr lang="en-US" dirty="0"/>
          </a:p>
          <a:p>
            <a:pPr marL="0" indent="0" algn="ctr">
              <a:lnSpc>
                <a:spcPct val="100000"/>
              </a:lnSpc>
              <a:spcBef>
                <a:spcPts val="0"/>
              </a:spcBef>
              <a:buNone/>
            </a:pPr>
            <a:r>
              <a:rPr lang="en-US" dirty="0">
                <a:solidFill>
                  <a:srgbClr val="003142"/>
                </a:solidFill>
              </a:rPr>
              <a:t>Topics: VAWA, Waiting Lists, Tenant Files, Budgets/Annual Reports, Transition Plans</a:t>
            </a:r>
          </a:p>
        </p:txBody>
      </p:sp>
    </p:spTree>
    <p:extLst>
      <p:ext uri="{BB962C8B-B14F-4D97-AF65-F5344CB8AC3E}">
        <p14:creationId xmlns:p14="http://schemas.microsoft.com/office/powerpoint/2010/main" val="5474711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57642"/>
            <a:ext cx="10515600" cy="524562"/>
          </a:xfrm>
        </p:spPr>
        <p:txBody>
          <a:bodyPr/>
          <a:lstStyle/>
          <a:p>
            <a:pPr algn="l"/>
            <a:r>
              <a:rPr lang="en-US" sz="3600" b="1" dirty="0"/>
              <a:t>USDA NON-DISCRIMINATION STATEMENT</a:t>
            </a:r>
            <a:br>
              <a:rPr lang="en-US" sz="1600" dirty="0"/>
            </a:br>
            <a:br>
              <a:rPr lang="en-US" sz="1600" dirty="0"/>
            </a:br>
            <a:r>
              <a:rPr lang="en-US" sz="1600" dirty="0"/>
              <a:t>In accordance with Federal civil rights law and U.S. Department of Agriculture(USDA) civil rights regulations and policies, the USDA, its Agencies, offices, and employees, and institutions participating in or administering USDA programs are prohibited from discriminating based on race, color, national origin, religion, sex, gender identity(including gender expression), sexual orientation, disability, age, marital status, family/parental status, income derived from a public assistance program, political beliefs, or reprisal or retaliation for prior civil rights activity, in any program or activity conducted or funded by USDA (not all bases apply to all programs).Remedies and complaint filing deadlines vary by program or incident.</a:t>
            </a:r>
            <a:br>
              <a:rPr lang="en-US" sz="1600" dirty="0"/>
            </a:br>
            <a:br>
              <a:rPr lang="en-US" sz="1600" dirty="0"/>
            </a:br>
            <a:r>
              <a:rPr lang="en-US" sz="1600" dirty="0"/>
              <a:t>Persons with disabilities who require alternative means of communication for program information(e.g., Braille, large print, audiotape, American Sign Language, etc.) should contact the responsible Agency or USDA’s TARGET Center at (202) 720-2600 (voice and TTY) or contact USDA through the Federal Relay Service at (800) 877-8339. Additionally, program information maybe made available in languages other than English.</a:t>
            </a:r>
            <a:br>
              <a:rPr lang="en-US" sz="1600" dirty="0"/>
            </a:br>
            <a:br>
              <a:rPr lang="en-US" sz="1600" dirty="0"/>
            </a:br>
            <a:r>
              <a:rPr lang="en-US" sz="1600" dirty="0"/>
              <a:t>To file a program discrimination complaint, complete the USDA Program Discrimination Complaint Form, AD-3027, found online at </a:t>
            </a:r>
            <a:r>
              <a:rPr lang="en-US" sz="1600" dirty="0">
                <a:hlinkClick r:id="rId2"/>
              </a:rPr>
              <a:t>http://www.ascr.usda.gov/complaint_filing_cust.html</a:t>
            </a:r>
            <a:r>
              <a:rPr lang="en-US" sz="1600" dirty="0"/>
              <a:t> and at any USDA office or write a letter addressed to USDA and provide in the letter all of the information requested in the form. To request a copy of the complaint form, call (866) 632-9992.  Submit your completed form or letter to USDA by:</a:t>
            </a:r>
            <a:br>
              <a:rPr lang="en-US" sz="1600" dirty="0"/>
            </a:br>
            <a:br>
              <a:rPr lang="en-US" sz="1600" dirty="0"/>
            </a:br>
            <a:r>
              <a:rPr lang="en-US" sz="1600" dirty="0"/>
              <a:t>U.S. Mail: 	U.S. Department of Agriculture</a:t>
            </a:r>
            <a:br>
              <a:rPr lang="en-US" sz="1600" dirty="0"/>
            </a:br>
            <a:r>
              <a:rPr lang="en-US" sz="1600" dirty="0"/>
              <a:t>	Office of the Assistant Secretary for Civil Rights</a:t>
            </a:r>
            <a:br>
              <a:rPr lang="en-US" sz="1600" dirty="0"/>
            </a:br>
            <a:r>
              <a:rPr lang="en-US" sz="1600" dirty="0"/>
              <a:t>	1400 Independence Avenue, SW</a:t>
            </a:r>
            <a:br>
              <a:rPr lang="en-US" sz="1600" dirty="0"/>
            </a:br>
            <a:r>
              <a:rPr lang="en-US" sz="1600" dirty="0"/>
              <a:t>	Washington, D.C. 20250-9410</a:t>
            </a:r>
            <a:br>
              <a:rPr lang="en-US" sz="1600" dirty="0"/>
            </a:br>
            <a:r>
              <a:rPr lang="en-US" sz="1600" dirty="0"/>
              <a:t>Fax: 	(202) 690-7442</a:t>
            </a:r>
            <a:br>
              <a:rPr lang="en-US" sz="1600" dirty="0"/>
            </a:br>
            <a:r>
              <a:rPr lang="en-US" sz="1600" dirty="0"/>
              <a:t>Email: 	program.intake@usda.gov. </a:t>
            </a:r>
            <a:br>
              <a:rPr lang="en-US" sz="1600" dirty="0"/>
            </a:br>
            <a:endParaRPr lang="en-US" sz="1600" dirty="0"/>
          </a:p>
        </p:txBody>
      </p:sp>
    </p:spTree>
    <p:extLst>
      <p:ext uri="{BB962C8B-B14F-4D97-AF65-F5344CB8AC3E}">
        <p14:creationId xmlns:p14="http://schemas.microsoft.com/office/powerpoint/2010/main" val="10559370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Eric Siebens</a:t>
            </a:r>
            <a:br>
              <a:rPr lang="en-US" dirty="0"/>
            </a:br>
            <a:r>
              <a:rPr lang="en-US" dirty="0"/>
              <a:t>USDA Rural Development</a:t>
            </a:r>
            <a:br>
              <a:rPr lang="en-US" dirty="0"/>
            </a:br>
            <a:r>
              <a:rPr lang="en-US" dirty="0"/>
              <a:t>Washington State</a:t>
            </a:r>
            <a:br>
              <a:rPr lang="en-US" dirty="0"/>
            </a:br>
            <a:r>
              <a:rPr lang="en-US" dirty="0"/>
              <a:t>eric.siebens@usda.gov </a:t>
            </a:r>
            <a:br>
              <a:rPr lang="en-US" dirty="0"/>
            </a:br>
            <a:r>
              <a:rPr lang="en-US" dirty="0"/>
              <a:t>509.415.3822</a:t>
            </a:r>
            <a:br>
              <a:rPr lang="en-US" dirty="0"/>
            </a:br>
            <a:r>
              <a:rPr lang="en-US" dirty="0"/>
              <a:t>www.rd.usda.gov</a:t>
            </a:r>
          </a:p>
        </p:txBody>
      </p:sp>
    </p:spTree>
    <p:extLst>
      <p:ext uri="{BB962C8B-B14F-4D97-AF65-F5344CB8AC3E}">
        <p14:creationId xmlns:p14="http://schemas.microsoft.com/office/powerpoint/2010/main" val="20913395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003142"/>
          </a:solidFill>
        </p:spPr>
        <p:style>
          <a:lnRef idx="1">
            <a:schemeClr val="accent1"/>
          </a:lnRef>
          <a:fillRef idx="3">
            <a:schemeClr val="accent1"/>
          </a:fillRef>
          <a:effectRef idx="2">
            <a:schemeClr val="accent1"/>
          </a:effectRef>
          <a:fontRef idx="minor">
            <a:schemeClr val="lt1"/>
          </a:fontRef>
        </p:style>
        <p:txBody>
          <a:bodyPr rtlCol="0" anchor="ctr"/>
          <a:lstStyle/>
          <a:p>
            <a:endParaRPr lang="en-US" sz="3900" dirty="0">
              <a:solidFill>
                <a:srgbClr val="FFFFFF"/>
              </a:solidFill>
              <a:latin typeface="Calibri Light"/>
            </a:endParaRPr>
          </a:p>
        </p:txBody>
      </p:sp>
      <p:sp>
        <p:nvSpPr>
          <p:cNvPr id="9" name="Title 2"/>
          <p:cNvSpPr>
            <a:spLocks noGrp="1"/>
          </p:cNvSpPr>
          <p:nvPr>
            <p:ph type="title"/>
          </p:nvPr>
        </p:nvSpPr>
        <p:spPr>
          <a:xfrm>
            <a:off x="0" y="2817860"/>
            <a:ext cx="12192000" cy="611140"/>
          </a:xfrm>
        </p:spPr>
        <p:txBody>
          <a:bodyPr>
            <a:normAutofit/>
          </a:bodyPr>
          <a:lstStyle/>
          <a:p>
            <a:pPr algn="ctr"/>
            <a:r>
              <a:rPr lang="en-US" dirty="0"/>
              <a:t>Disasters</a:t>
            </a:r>
            <a:endParaRPr lang="en-US" dirty="0">
              <a:solidFill>
                <a:schemeClr val="bg1"/>
              </a:solidFill>
            </a:endParaRPr>
          </a:p>
        </p:txBody>
      </p:sp>
    </p:spTree>
    <p:extLst>
      <p:ext uri="{BB962C8B-B14F-4D97-AF65-F5344CB8AC3E}">
        <p14:creationId xmlns:p14="http://schemas.microsoft.com/office/powerpoint/2010/main" val="3313905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E2B48-9CD9-4821-B2F8-2739889C5C34}"/>
              </a:ext>
            </a:extLst>
          </p:cNvPr>
          <p:cNvSpPr>
            <a:spLocks noGrp="1"/>
          </p:cNvSpPr>
          <p:nvPr>
            <p:ph type="title"/>
          </p:nvPr>
        </p:nvSpPr>
        <p:spPr/>
        <p:txBody>
          <a:bodyPr/>
          <a:lstStyle/>
          <a:p>
            <a:r>
              <a:rPr lang="en-US" dirty="0"/>
              <a:t>Disasters - Definition</a:t>
            </a:r>
          </a:p>
        </p:txBody>
      </p:sp>
      <p:sp>
        <p:nvSpPr>
          <p:cNvPr id="4" name="Content Placeholder 3">
            <a:extLst>
              <a:ext uri="{FF2B5EF4-FFF2-40B4-BE49-F238E27FC236}">
                <a16:creationId xmlns:a16="http://schemas.microsoft.com/office/drawing/2014/main" id="{7BE6E708-9B8D-437F-8ED9-0380C95D14F8}"/>
              </a:ext>
            </a:extLst>
          </p:cNvPr>
          <p:cNvSpPr>
            <a:spLocks noGrp="1"/>
          </p:cNvSpPr>
          <p:nvPr>
            <p:ph sz="half" idx="2"/>
          </p:nvPr>
        </p:nvSpPr>
        <p:spPr>
          <a:xfrm>
            <a:off x="839788" y="1773382"/>
            <a:ext cx="10056812" cy="4289281"/>
          </a:xfrm>
        </p:spPr>
        <p:txBody>
          <a:bodyPr/>
          <a:lstStyle/>
          <a:p>
            <a:pPr marL="0" indent="0" algn="ctr">
              <a:lnSpc>
                <a:spcPct val="100000"/>
              </a:lnSpc>
              <a:spcBef>
                <a:spcPts val="0"/>
              </a:spcBef>
              <a:buNone/>
            </a:pPr>
            <a:r>
              <a:rPr lang="en-US" sz="4000" dirty="0"/>
              <a:t>What is a Disaster?</a:t>
            </a:r>
          </a:p>
          <a:p>
            <a:pPr marL="0" indent="0" algn="ctr">
              <a:lnSpc>
                <a:spcPct val="100000"/>
              </a:lnSpc>
              <a:spcBef>
                <a:spcPts val="0"/>
              </a:spcBef>
              <a:buNone/>
            </a:pPr>
            <a:endParaRPr lang="en-US" sz="4000" dirty="0"/>
          </a:p>
          <a:p>
            <a:pPr marL="0" indent="0" algn="ctr">
              <a:lnSpc>
                <a:spcPct val="100000"/>
              </a:lnSpc>
              <a:spcBef>
                <a:spcPts val="0"/>
              </a:spcBef>
              <a:buNone/>
            </a:pPr>
            <a:r>
              <a:rPr lang="en-US" sz="4000" dirty="0"/>
              <a:t>According the dictionary a disaster is: </a:t>
            </a:r>
          </a:p>
          <a:p>
            <a:pPr marL="0" indent="0" algn="ctr">
              <a:lnSpc>
                <a:spcPct val="100000"/>
              </a:lnSpc>
              <a:spcBef>
                <a:spcPts val="0"/>
              </a:spcBef>
              <a:buNone/>
            </a:pPr>
            <a:endParaRPr lang="en-US" sz="4000" i="1" dirty="0"/>
          </a:p>
          <a:p>
            <a:pPr marL="0" indent="0" algn="ctr">
              <a:lnSpc>
                <a:spcPct val="100000"/>
              </a:lnSpc>
              <a:spcBef>
                <a:spcPts val="0"/>
              </a:spcBef>
              <a:buNone/>
            </a:pPr>
            <a:r>
              <a:rPr lang="en-US" sz="4000" i="1" dirty="0"/>
              <a:t>a sudden calamitous event bringing great damage, loss or destruction.</a:t>
            </a:r>
          </a:p>
          <a:p>
            <a:pPr marL="0" indent="0" algn="ctr">
              <a:lnSpc>
                <a:spcPct val="100000"/>
              </a:lnSpc>
              <a:spcBef>
                <a:spcPts val="0"/>
              </a:spcBef>
              <a:buNone/>
            </a:pPr>
            <a:endParaRPr lang="en-US" sz="4000" dirty="0"/>
          </a:p>
        </p:txBody>
      </p:sp>
    </p:spTree>
    <p:extLst>
      <p:ext uri="{BB962C8B-B14F-4D97-AF65-F5344CB8AC3E}">
        <p14:creationId xmlns:p14="http://schemas.microsoft.com/office/powerpoint/2010/main" val="37401748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E2B48-9CD9-4821-B2F8-2739889C5C34}"/>
              </a:ext>
            </a:extLst>
          </p:cNvPr>
          <p:cNvSpPr>
            <a:spLocks noGrp="1"/>
          </p:cNvSpPr>
          <p:nvPr>
            <p:ph type="title"/>
          </p:nvPr>
        </p:nvSpPr>
        <p:spPr/>
        <p:txBody>
          <a:bodyPr/>
          <a:lstStyle/>
          <a:p>
            <a:r>
              <a:rPr lang="en-US" dirty="0"/>
              <a:t>Disasters - Examples</a:t>
            </a:r>
          </a:p>
        </p:txBody>
      </p:sp>
      <p:sp>
        <p:nvSpPr>
          <p:cNvPr id="4" name="Content Placeholder 3">
            <a:extLst>
              <a:ext uri="{FF2B5EF4-FFF2-40B4-BE49-F238E27FC236}">
                <a16:creationId xmlns:a16="http://schemas.microsoft.com/office/drawing/2014/main" id="{7BE6E708-9B8D-437F-8ED9-0380C95D14F8}"/>
              </a:ext>
            </a:extLst>
          </p:cNvPr>
          <p:cNvSpPr>
            <a:spLocks noGrp="1"/>
          </p:cNvSpPr>
          <p:nvPr>
            <p:ph sz="half" idx="2"/>
          </p:nvPr>
        </p:nvSpPr>
        <p:spPr>
          <a:xfrm>
            <a:off x="537556" y="1712422"/>
            <a:ext cx="11111346" cy="4799214"/>
          </a:xfrm>
        </p:spPr>
        <p:txBody>
          <a:bodyPr/>
          <a:lstStyle/>
          <a:p>
            <a:pPr marL="0" indent="0" algn="ctr">
              <a:lnSpc>
                <a:spcPct val="100000"/>
              </a:lnSpc>
              <a:spcBef>
                <a:spcPts val="0"/>
              </a:spcBef>
              <a:buNone/>
            </a:pPr>
            <a:r>
              <a:rPr lang="en-US" sz="3200" dirty="0"/>
              <a:t>While the Agency doesn’t have a specific definition that defines what a disaster is, the following are some of the more common examples; Fires, Floods, Hurricanes, and Earthquakes</a:t>
            </a:r>
          </a:p>
          <a:p>
            <a:pPr marL="0" indent="0" algn="ctr">
              <a:lnSpc>
                <a:spcPct val="100000"/>
              </a:lnSpc>
              <a:spcBef>
                <a:spcPts val="0"/>
              </a:spcBef>
              <a:buNone/>
            </a:pPr>
            <a:endParaRPr lang="en-US" sz="3200" dirty="0"/>
          </a:p>
          <a:p>
            <a:pPr marL="0" indent="0" algn="ctr">
              <a:lnSpc>
                <a:spcPct val="100000"/>
              </a:lnSpc>
              <a:spcBef>
                <a:spcPts val="0"/>
              </a:spcBef>
              <a:buNone/>
            </a:pPr>
            <a:r>
              <a:rPr lang="en-US" sz="3200" dirty="0"/>
              <a:t>However, when working with Multi-Family properties you are more often going to experience a localized type of disasters verses a large scale event.  Examples of these would be a unit fire or a flood that results from a broken pipe. </a:t>
            </a:r>
          </a:p>
        </p:txBody>
      </p:sp>
    </p:spTree>
    <p:extLst>
      <p:ext uri="{BB962C8B-B14F-4D97-AF65-F5344CB8AC3E}">
        <p14:creationId xmlns:p14="http://schemas.microsoft.com/office/powerpoint/2010/main" val="12731691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E2B48-9CD9-4821-B2F8-2739889C5C34}"/>
              </a:ext>
            </a:extLst>
          </p:cNvPr>
          <p:cNvSpPr>
            <a:spLocks noGrp="1"/>
          </p:cNvSpPr>
          <p:nvPr>
            <p:ph type="title"/>
          </p:nvPr>
        </p:nvSpPr>
        <p:spPr/>
        <p:txBody>
          <a:bodyPr/>
          <a:lstStyle/>
          <a:p>
            <a:r>
              <a:rPr lang="en-US" dirty="0"/>
              <a:t>Disasters – MFH Specific Definition</a:t>
            </a:r>
          </a:p>
        </p:txBody>
      </p:sp>
      <p:sp>
        <p:nvSpPr>
          <p:cNvPr id="4" name="Content Placeholder 3">
            <a:extLst>
              <a:ext uri="{FF2B5EF4-FFF2-40B4-BE49-F238E27FC236}">
                <a16:creationId xmlns:a16="http://schemas.microsoft.com/office/drawing/2014/main" id="{7BE6E708-9B8D-437F-8ED9-0380C95D14F8}"/>
              </a:ext>
            </a:extLst>
          </p:cNvPr>
          <p:cNvSpPr>
            <a:spLocks noGrp="1"/>
          </p:cNvSpPr>
          <p:nvPr>
            <p:ph sz="half" idx="2"/>
          </p:nvPr>
        </p:nvSpPr>
        <p:spPr>
          <a:xfrm>
            <a:off x="839788" y="1712422"/>
            <a:ext cx="10056812" cy="4799214"/>
          </a:xfrm>
        </p:spPr>
        <p:txBody>
          <a:bodyPr/>
          <a:lstStyle/>
          <a:p>
            <a:pPr marL="0" indent="0" algn="ctr">
              <a:lnSpc>
                <a:spcPct val="100000"/>
              </a:lnSpc>
              <a:spcBef>
                <a:spcPts val="0"/>
              </a:spcBef>
              <a:buNone/>
            </a:pPr>
            <a:endParaRPr lang="en-US" sz="3200" dirty="0"/>
          </a:p>
          <a:p>
            <a:pPr marL="0" indent="0" algn="ctr">
              <a:lnSpc>
                <a:spcPct val="100000"/>
              </a:lnSpc>
              <a:spcBef>
                <a:spcPts val="0"/>
              </a:spcBef>
              <a:buNone/>
            </a:pPr>
            <a:r>
              <a:rPr lang="en-US" sz="3200" dirty="0"/>
              <a:t>There for when dealing with Multi-Family properties a more applicable definition of a disaster is:</a:t>
            </a:r>
          </a:p>
          <a:p>
            <a:pPr marL="0" indent="0" algn="ctr">
              <a:lnSpc>
                <a:spcPct val="100000"/>
              </a:lnSpc>
              <a:spcBef>
                <a:spcPts val="0"/>
              </a:spcBef>
              <a:buNone/>
            </a:pPr>
            <a:endParaRPr lang="en-US" sz="3200" dirty="0"/>
          </a:p>
          <a:p>
            <a:pPr marL="0" indent="0" algn="ctr">
              <a:lnSpc>
                <a:spcPct val="100000"/>
              </a:lnSpc>
              <a:spcBef>
                <a:spcPts val="0"/>
              </a:spcBef>
              <a:buNone/>
            </a:pPr>
            <a:r>
              <a:rPr lang="en-US" sz="3200" i="1" dirty="0"/>
              <a:t>Any unforeseen event that causes damage to the property that results in immediate restrictions being placed on the tenant(s) use of the buildings or site, due to health and safety concerns.</a:t>
            </a:r>
          </a:p>
        </p:txBody>
      </p:sp>
    </p:spTree>
    <p:extLst>
      <p:ext uri="{BB962C8B-B14F-4D97-AF65-F5344CB8AC3E}">
        <p14:creationId xmlns:p14="http://schemas.microsoft.com/office/powerpoint/2010/main" val="34495101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003142"/>
          </a:solidFill>
        </p:spPr>
        <p:style>
          <a:lnRef idx="1">
            <a:schemeClr val="accent1"/>
          </a:lnRef>
          <a:fillRef idx="3">
            <a:schemeClr val="accent1"/>
          </a:fillRef>
          <a:effectRef idx="2">
            <a:schemeClr val="accent1"/>
          </a:effectRef>
          <a:fontRef idx="minor">
            <a:schemeClr val="lt1"/>
          </a:fontRef>
        </p:style>
        <p:txBody>
          <a:bodyPr rtlCol="0" anchor="ctr"/>
          <a:lstStyle/>
          <a:p>
            <a:endParaRPr lang="en-US" sz="3900" dirty="0">
              <a:solidFill>
                <a:srgbClr val="FFFFFF"/>
              </a:solidFill>
              <a:latin typeface="Calibri Light"/>
            </a:endParaRPr>
          </a:p>
        </p:txBody>
      </p:sp>
      <p:sp>
        <p:nvSpPr>
          <p:cNvPr id="9" name="Title 2"/>
          <p:cNvSpPr>
            <a:spLocks noGrp="1"/>
          </p:cNvSpPr>
          <p:nvPr>
            <p:ph type="title"/>
          </p:nvPr>
        </p:nvSpPr>
        <p:spPr>
          <a:xfrm>
            <a:off x="0" y="2817860"/>
            <a:ext cx="12192000" cy="611140"/>
          </a:xfrm>
        </p:spPr>
        <p:txBody>
          <a:bodyPr>
            <a:normAutofit/>
          </a:bodyPr>
          <a:lstStyle/>
          <a:p>
            <a:pPr algn="ctr"/>
            <a:r>
              <a:rPr lang="en-US" dirty="0"/>
              <a:t>Steps to Deal with a Disaster</a:t>
            </a:r>
            <a:endParaRPr lang="en-US" dirty="0">
              <a:solidFill>
                <a:schemeClr val="bg1"/>
              </a:solidFill>
            </a:endParaRPr>
          </a:p>
        </p:txBody>
      </p:sp>
    </p:spTree>
    <p:extLst>
      <p:ext uri="{BB962C8B-B14F-4D97-AF65-F5344CB8AC3E}">
        <p14:creationId xmlns:p14="http://schemas.microsoft.com/office/powerpoint/2010/main" val="2459865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E2B48-9CD9-4821-B2F8-2739889C5C34}"/>
              </a:ext>
            </a:extLst>
          </p:cNvPr>
          <p:cNvSpPr>
            <a:spLocks noGrp="1"/>
          </p:cNvSpPr>
          <p:nvPr>
            <p:ph type="title"/>
          </p:nvPr>
        </p:nvSpPr>
        <p:spPr/>
        <p:txBody>
          <a:bodyPr/>
          <a:lstStyle/>
          <a:p>
            <a:r>
              <a:rPr lang="en-US" dirty="0"/>
              <a:t>Steps to Deal with a Disaster</a:t>
            </a:r>
          </a:p>
        </p:txBody>
      </p:sp>
      <p:sp>
        <p:nvSpPr>
          <p:cNvPr id="4" name="Content Placeholder 3">
            <a:extLst>
              <a:ext uri="{FF2B5EF4-FFF2-40B4-BE49-F238E27FC236}">
                <a16:creationId xmlns:a16="http://schemas.microsoft.com/office/drawing/2014/main" id="{7BE6E708-9B8D-437F-8ED9-0380C95D14F8}"/>
              </a:ext>
            </a:extLst>
          </p:cNvPr>
          <p:cNvSpPr>
            <a:spLocks noGrp="1"/>
          </p:cNvSpPr>
          <p:nvPr>
            <p:ph sz="half" idx="2"/>
          </p:nvPr>
        </p:nvSpPr>
        <p:spPr>
          <a:xfrm>
            <a:off x="839787" y="1790007"/>
            <a:ext cx="10576357" cy="4272656"/>
          </a:xfrm>
        </p:spPr>
        <p:txBody>
          <a:bodyPr/>
          <a:lstStyle/>
          <a:p>
            <a:pPr marL="0" indent="0" algn="ctr">
              <a:lnSpc>
                <a:spcPct val="100000"/>
              </a:lnSpc>
              <a:spcBef>
                <a:spcPts val="0"/>
              </a:spcBef>
              <a:buNone/>
            </a:pPr>
            <a:r>
              <a:rPr lang="en-US" sz="2800" dirty="0"/>
              <a:t>While every disaster is different generally speaking you can divide each disaster response in to 5 steps.</a:t>
            </a:r>
          </a:p>
          <a:p>
            <a:pPr marL="0" indent="0" algn="ctr">
              <a:lnSpc>
                <a:spcPct val="100000"/>
              </a:lnSpc>
              <a:spcBef>
                <a:spcPts val="0"/>
              </a:spcBef>
              <a:buNone/>
            </a:pPr>
            <a:endParaRPr lang="en-US" sz="2800" dirty="0"/>
          </a:p>
          <a:p>
            <a:pPr marL="514350" indent="-514350">
              <a:lnSpc>
                <a:spcPct val="100000"/>
              </a:lnSpc>
              <a:spcBef>
                <a:spcPts val="0"/>
              </a:spcBef>
              <a:buFont typeface="+mj-lt"/>
              <a:buAutoNum type="arabicPeriod"/>
            </a:pPr>
            <a:r>
              <a:rPr lang="en-US" sz="2800" dirty="0"/>
              <a:t>Initial Response</a:t>
            </a:r>
          </a:p>
          <a:p>
            <a:pPr marL="514350" indent="-514350">
              <a:lnSpc>
                <a:spcPct val="100000"/>
              </a:lnSpc>
              <a:spcBef>
                <a:spcPts val="0"/>
              </a:spcBef>
              <a:buFont typeface="+mj-lt"/>
              <a:buAutoNum type="arabicPeriod"/>
            </a:pPr>
            <a:r>
              <a:rPr lang="en-US" sz="2800" dirty="0"/>
              <a:t>Temporary Tenant Housing and Securing the Site</a:t>
            </a:r>
          </a:p>
          <a:p>
            <a:pPr marL="514350" indent="-514350">
              <a:lnSpc>
                <a:spcPct val="100000"/>
              </a:lnSpc>
              <a:spcBef>
                <a:spcPts val="0"/>
              </a:spcBef>
              <a:buFont typeface="+mj-lt"/>
              <a:buAutoNum type="arabicPeriod"/>
            </a:pPr>
            <a:r>
              <a:rPr lang="en-US" sz="2800" dirty="0"/>
              <a:t>Insurance Claims and Design</a:t>
            </a:r>
          </a:p>
          <a:p>
            <a:pPr marL="514350" indent="-514350">
              <a:lnSpc>
                <a:spcPct val="100000"/>
              </a:lnSpc>
              <a:spcBef>
                <a:spcPts val="0"/>
              </a:spcBef>
              <a:buFont typeface="+mj-lt"/>
              <a:buAutoNum type="arabicPeriod"/>
            </a:pPr>
            <a:r>
              <a:rPr lang="en-US" sz="2800" dirty="0"/>
              <a:t>Rebuild</a:t>
            </a:r>
          </a:p>
          <a:p>
            <a:pPr marL="514350" indent="-514350">
              <a:lnSpc>
                <a:spcPct val="100000"/>
              </a:lnSpc>
              <a:spcBef>
                <a:spcPts val="0"/>
              </a:spcBef>
              <a:buFont typeface="+mj-lt"/>
              <a:buAutoNum type="arabicPeriod"/>
            </a:pPr>
            <a:r>
              <a:rPr lang="en-US" sz="2800" dirty="0"/>
              <a:t>Rent up</a:t>
            </a:r>
          </a:p>
          <a:p>
            <a:pPr marL="0" indent="0" algn="ctr">
              <a:lnSpc>
                <a:spcPct val="100000"/>
              </a:lnSpc>
              <a:spcBef>
                <a:spcPts val="0"/>
              </a:spcBef>
              <a:buNone/>
            </a:pPr>
            <a:endParaRPr lang="en-US" sz="4000" dirty="0"/>
          </a:p>
          <a:p>
            <a:pPr marL="0" indent="0" algn="ctr">
              <a:lnSpc>
                <a:spcPct val="100000"/>
              </a:lnSpc>
              <a:spcBef>
                <a:spcPts val="0"/>
              </a:spcBef>
              <a:buNone/>
            </a:pPr>
            <a:endParaRPr lang="en-US" sz="4000" dirty="0"/>
          </a:p>
        </p:txBody>
      </p:sp>
    </p:spTree>
    <p:extLst>
      <p:ext uri="{BB962C8B-B14F-4D97-AF65-F5344CB8AC3E}">
        <p14:creationId xmlns:p14="http://schemas.microsoft.com/office/powerpoint/2010/main" val="22330205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E2B48-9CD9-4821-B2F8-2739889C5C34}"/>
              </a:ext>
            </a:extLst>
          </p:cNvPr>
          <p:cNvSpPr>
            <a:spLocks noGrp="1"/>
          </p:cNvSpPr>
          <p:nvPr>
            <p:ph type="title"/>
          </p:nvPr>
        </p:nvSpPr>
        <p:spPr/>
        <p:txBody>
          <a:bodyPr/>
          <a:lstStyle/>
          <a:p>
            <a:r>
              <a:rPr lang="en-US" dirty="0"/>
              <a:t>Dealing with a Disaster – Stage 1</a:t>
            </a:r>
          </a:p>
        </p:txBody>
      </p:sp>
      <p:sp>
        <p:nvSpPr>
          <p:cNvPr id="4" name="Content Placeholder 3">
            <a:extLst>
              <a:ext uri="{FF2B5EF4-FFF2-40B4-BE49-F238E27FC236}">
                <a16:creationId xmlns:a16="http://schemas.microsoft.com/office/drawing/2014/main" id="{7BE6E708-9B8D-437F-8ED9-0380C95D14F8}"/>
              </a:ext>
            </a:extLst>
          </p:cNvPr>
          <p:cNvSpPr>
            <a:spLocks noGrp="1"/>
          </p:cNvSpPr>
          <p:nvPr>
            <p:ph sz="half" idx="2"/>
          </p:nvPr>
        </p:nvSpPr>
        <p:spPr>
          <a:xfrm>
            <a:off x="839787" y="1790007"/>
            <a:ext cx="10576357" cy="4272656"/>
          </a:xfrm>
        </p:spPr>
        <p:txBody>
          <a:bodyPr/>
          <a:lstStyle/>
          <a:p>
            <a:pPr marL="0" indent="0" algn="ctr">
              <a:lnSpc>
                <a:spcPct val="100000"/>
              </a:lnSpc>
              <a:spcBef>
                <a:spcPts val="0"/>
              </a:spcBef>
              <a:buNone/>
            </a:pPr>
            <a:r>
              <a:rPr lang="en-US" sz="2800" b="1" dirty="0"/>
              <a:t>Initial Response</a:t>
            </a:r>
          </a:p>
          <a:p>
            <a:pPr marL="0" indent="0">
              <a:lnSpc>
                <a:spcPct val="100000"/>
              </a:lnSpc>
              <a:spcBef>
                <a:spcPts val="0"/>
              </a:spcBef>
              <a:buNone/>
            </a:pPr>
            <a:endParaRPr lang="en-US" sz="2800" dirty="0"/>
          </a:p>
          <a:p>
            <a:pPr marL="0" indent="0" algn="ctr">
              <a:lnSpc>
                <a:spcPct val="100000"/>
              </a:lnSpc>
              <a:spcBef>
                <a:spcPts val="0"/>
              </a:spcBef>
              <a:buNone/>
            </a:pPr>
            <a:r>
              <a:rPr lang="en-US" sz="2800" dirty="0"/>
              <a:t>The primary objective here is to protect human life and limit the damage to the property.  Depending on the scope and size of the disaster this stage can last from a few minutes to several hours.  How you respond will be determined by the type of disaster, a project based event or a natural disaster. </a:t>
            </a:r>
            <a:endParaRPr lang="en-US" sz="2400" dirty="0"/>
          </a:p>
          <a:p>
            <a:pPr marL="0" indent="0" algn="ctr">
              <a:lnSpc>
                <a:spcPct val="100000"/>
              </a:lnSpc>
              <a:spcBef>
                <a:spcPts val="0"/>
              </a:spcBef>
              <a:buNone/>
            </a:pPr>
            <a:endParaRPr lang="en-US" sz="4000" dirty="0"/>
          </a:p>
          <a:p>
            <a:pPr marL="0" indent="0" algn="ctr">
              <a:lnSpc>
                <a:spcPct val="100000"/>
              </a:lnSpc>
              <a:spcBef>
                <a:spcPts val="0"/>
              </a:spcBef>
              <a:buNone/>
            </a:pPr>
            <a:endParaRPr lang="en-US" sz="4000" dirty="0"/>
          </a:p>
        </p:txBody>
      </p:sp>
    </p:spTree>
    <p:extLst>
      <p:ext uri="{BB962C8B-B14F-4D97-AF65-F5344CB8AC3E}">
        <p14:creationId xmlns:p14="http://schemas.microsoft.com/office/powerpoint/2010/main" val="1242371543"/>
      </p:ext>
    </p:extLst>
  </p:cSld>
  <p:clrMapOvr>
    <a:masterClrMapping/>
  </p:clrMapOvr>
</p:sld>
</file>

<file path=ppt/theme/theme1.xml><?xml version="1.0" encoding="utf-8"?>
<a:theme xmlns:a="http://schemas.openxmlformats.org/drawingml/2006/main" name="Tittle Page Mast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4B5341A7-EBD3-344B-B341-67E14E393C59}" vid="{0B114685-C533-FD42-928E-B6BF93A155B3}"/>
    </a:ext>
  </a:extLst>
</a:theme>
</file>

<file path=ppt/theme/theme2.xml><?xml version="1.0" encoding="utf-8"?>
<a:theme xmlns:a="http://schemas.openxmlformats.org/drawingml/2006/main" name="Slide Design Option 1 Master">
  <a:themeElements>
    <a:clrScheme name="Custom 4">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4B5341A7-EBD3-344B-B341-67E14E393C59}" vid="{C7E1374E-B509-024F-B3D3-377041EFE592}"/>
    </a:ext>
  </a:extLst>
</a:theme>
</file>

<file path=ppt/theme/theme3.xml><?xml version="1.0" encoding="utf-8"?>
<a:theme xmlns:a="http://schemas.openxmlformats.org/drawingml/2006/main" name="Slide Design Option 2 Mast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4B5341A7-EBD3-344B-B341-67E14E393C59}" vid="{86182E5B-78AC-6740-BA1A-ACAC54B5993B}"/>
    </a:ext>
  </a:extLst>
</a:theme>
</file>

<file path=ppt/theme/theme4.xml><?xml version="1.0" encoding="utf-8"?>
<a:theme xmlns:a="http://schemas.openxmlformats.org/drawingml/2006/main" name="Slide Design Option 3 Mast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4B5341A7-EBD3-344B-B341-67E14E393C59}" vid="{D15B630D-E89A-4842-9225-A8C881CDF52A}"/>
    </a:ext>
  </a:extLst>
</a:theme>
</file>

<file path=ppt/theme/theme5.xml><?xml version="1.0" encoding="utf-8"?>
<a:theme xmlns:a="http://schemas.openxmlformats.org/drawingml/2006/main" name="Call Out Message 1 Mast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4B5341A7-EBD3-344B-B341-67E14E393C59}" vid="{87852987-2BF1-1141-8CD4-132A0721E363}"/>
    </a:ext>
  </a:extLst>
</a:theme>
</file>

<file path=ppt/theme/theme6.xml><?xml version="1.0" encoding="utf-8"?>
<a:theme xmlns:a="http://schemas.openxmlformats.org/drawingml/2006/main" name="Call Out Message 2 Mast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4B5341A7-EBD3-344B-B341-67E14E393C59}" vid="{AFB3D4F4-90FA-A642-99B0-27D1DFDA4231}"/>
    </a:ext>
  </a:extLst>
</a:theme>
</file>

<file path=ppt/theme/theme7.xml><?xml version="1.0" encoding="utf-8"?>
<a:theme xmlns:a="http://schemas.openxmlformats.org/drawingml/2006/main" name="End Slide Mast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4B5341A7-EBD3-344B-B341-67E14E393C59}" vid="{3F552A72-A225-774F-8B54-9214D2DE7C5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88F85B862206C46AD4A7AB058CC7541" ma:contentTypeVersion="0" ma:contentTypeDescription="Create a new document." ma:contentTypeScope="" ma:versionID="f5b2f396923c7caf21f70bac51af1cc7">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9ABBD10-FFB0-4E70-943F-234DEFAD9C78}">
  <ds:schemaRefs>
    <ds:schemaRef ds:uri="http://schemas.microsoft.com/sharepoint/v3/contenttype/forms"/>
  </ds:schemaRefs>
</ds:datastoreItem>
</file>

<file path=customXml/itemProps2.xml><?xml version="1.0" encoding="utf-8"?>
<ds:datastoreItem xmlns:ds="http://schemas.openxmlformats.org/officeDocument/2006/customXml" ds:itemID="{1D11DFDC-8A70-46F5-B7B2-839855761986}">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D1CA7F56-6FD8-46C3-8FCA-E795B8B3C4A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USDA Template 2 61616</Template>
  <TotalTime>3362</TotalTime>
  <Words>2081</Words>
  <Application>Microsoft Office PowerPoint</Application>
  <PresentationFormat>Widescreen</PresentationFormat>
  <Paragraphs>171</Paragraphs>
  <Slides>27</Slides>
  <Notes>7</Notes>
  <HiddenSlides>0</HiddenSlides>
  <MMClips>0</MMClips>
  <ScaleCrop>false</ScaleCrop>
  <HeadingPairs>
    <vt:vector size="6" baseType="variant">
      <vt:variant>
        <vt:lpstr>Fonts Used</vt:lpstr>
      </vt:variant>
      <vt:variant>
        <vt:i4>3</vt:i4>
      </vt:variant>
      <vt:variant>
        <vt:lpstr>Theme</vt:lpstr>
      </vt:variant>
      <vt:variant>
        <vt:i4>7</vt:i4>
      </vt:variant>
      <vt:variant>
        <vt:lpstr>Slide Titles</vt:lpstr>
      </vt:variant>
      <vt:variant>
        <vt:i4>27</vt:i4>
      </vt:variant>
    </vt:vector>
  </HeadingPairs>
  <TitlesOfParts>
    <vt:vector size="37" baseType="lpstr">
      <vt:lpstr>Arial</vt:lpstr>
      <vt:lpstr>Calibri</vt:lpstr>
      <vt:lpstr>Calibri Light</vt:lpstr>
      <vt:lpstr>Tittle Page Master</vt:lpstr>
      <vt:lpstr>Slide Design Option 1 Master</vt:lpstr>
      <vt:lpstr>Slide Design Option 2 Master</vt:lpstr>
      <vt:lpstr>Slide Design Option 3 Master</vt:lpstr>
      <vt:lpstr>Call Out Message 1 Master</vt:lpstr>
      <vt:lpstr>Call Out Message 2 Master</vt:lpstr>
      <vt:lpstr>End Slide Master</vt:lpstr>
      <vt:lpstr>Disasters and What to Do?</vt:lpstr>
      <vt:lpstr>Summer Meals Program  Multi-Family Properties partnering with USDA FNS and local non-profits to provide  summer meals to children in Rural Communities.  Washington State RD Contact Ed Reynolds 360-704-7765 benjamin.reynolds@usda.gov</vt:lpstr>
      <vt:lpstr>Disasters</vt:lpstr>
      <vt:lpstr>Disasters - Definition</vt:lpstr>
      <vt:lpstr>Disasters - Examples</vt:lpstr>
      <vt:lpstr>Disasters – MFH Specific Definition</vt:lpstr>
      <vt:lpstr>Steps to Deal with a Disaster</vt:lpstr>
      <vt:lpstr>Steps to Deal with a Disaster</vt:lpstr>
      <vt:lpstr>Dealing with a Disaster – Stage 1</vt:lpstr>
      <vt:lpstr>Dealing with a Disaster – Stage 1</vt:lpstr>
      <vt:lpstr>Dealing with a Disaster – Stage 1</vt:lpstr>
      <vt:lpstr>Dealing with a Disaster – Stage 1</vt:lpstr>
      <vt:lpstr>Dealing with a Disaster – Stage 2</vt:lpstr>
      <vt:lpstr>Dealing with a Disaster – Stage 2</vt:lpstr>
      <vt:lpstr>Dealing with a Disaster – Stage 2</vt:lpstr>
      <vt:lpstr>Dealing with a Disaster – Stage 2</vt:lpstr>
      <vt:lpstr>Dealing with a Disaster – Stage 3</vt:lpstr>
      <vt:lpstr>Dealing with a Disaster – Stage 3</vt:lpstr>
      <vt:lpstr>Dealing with a Disaster – Stage 3</vt:lpstr>
      <vt:lpstr>Dealing with a Disaster – Stage 3</vt:lpstr>
      <vt:lpstr>Dealing with a Disaster – Stage 4</vt:lpstr>
      <vt:lpstr>Dealing with a Disaster – Stage 4</vt:lpstr>
      <vt:lpstr>Dealing with a Disaster – Stage 5</vt:lpstr>
      <vt:lpstr>Questions</vt:lpstr>
      <vt:lpstr>Additional Trainings</vt:lpstr>
      <vt:lpstr>USDA NON-DISCRIMINATION STATEMENT  In accordance with Federal civil rights law and U.S. Department of Agriculture(USDA) civil rights regulations and policies, the USDA, its Agencies, offices, and employees, and institutions participating in or administering USDA programs are prohibited from discriminating based on race, color, national origin, religion, sex, gender identity(including gender expression), sexual orientation, disability, age, marital status, family/parental status, income derived from a public assistance program, political beliefs, or reprisal or retaliation for prior civil rights activity, in any program or activity conducted or funded by USDA (not all bases apply to all programs).Remedies and complaint filing deadlines vary by program or incident.  Persons with disabilities who require alternative means of communication for program information(e.g., Braille, large print, audiotape, American Sign Language, etc.) should contact the responsible Agency or USDA’s TARGET Center at (202) 720-2600 (voice and TTY) or contact USDA through the Federal Relay Service at (800) 877-8339. Additionally, program information maybe made available in languages other than English.  To file a program discrimination complaint, complete the USDA Program Discrimination Complaint Form, AD-3027, found online at http://www.ascr.usda.gov/complaint_filing_cust.html and at any USDA office or write a letter addressed to USDA and provide in the letter all of the information requested in the form. To request a copy of the complaint form, call (866) 632-9992.  Submit your completed form or letter to USDA by:  U.S. Mail:  U.S. Department of Agriculture  Office of the Assistant Secretary for Civil Rights  1400 Independence Avenue, SW  Washington, D.C. 20250-9410 Fax:  (202) 690-7442 Email:  program.intake@usda.gov.  </vt:lpstr>
      <vt:lpstr>Eric Siebens USDA Rural Development Washington State eric.siebens@usda.gov  509.415.3822 www.rd.usda.gov</vt:lpstr>
    </vt:vector>
  </TitlesOfParts>
  <Company>USDA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Priestly, Karen - RD, Washington, DC</dc:creator>
  <cp:lastModifiedBy>DeAnn Hartman</cp:lastModifiedBy>
  <cp:revision>78</cp:revision>
  <dcterms:created xsi:type="dcterms:W3CDTF">2016-07-20T20:28:27Z</dcterms:created>
  <dcterms:modified xsi:type="dcterms:W3CDTF">2019-05-07T19:49:27Z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0x010100B88F85B862206C46AD4A7AB058CC7541</vt:lpwstr>
  </property>
</Properties>
</file>