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67" r:id="rId3"/>
    <p:sldId id="258" r:id="rId4"/>
    <p:sldId id="264" r:id="rId5"/>
    <p:sldId id="268" r:id="rId6"/>
    <p:sldId id="262" r:id="rId7"/>
    <p:sldId id="273" r:id="rId8"/>
    <p:sldId id="261" r:id="rId9"/>
    <p:sldId id="269" r:id="rId10"/>
    <p:sldId id="278" r:id="rId11"/>
    <p:sldId id="270" r:id="rId12"/>
    <p:sldId id="271" r:id="rId13"/>
    <p:sldId id="275" r:id="rId14"/>
    <p:sldId id="272" r:id="rId15"/>
    <p:sldId id="276" r:id="rId16"/>
    <p:sldId id="277" r:id="rId17"/>
    <p:sldId id="274" r:id="rId18"/>
    <p:sldId id="265" r:id="rId19"/>
    <p:sldId id="266" r:id="rId20"/>
  </p:sldIdLst>
  <p:sldSz cx="18288000" cy="10287000"/>
  <p:notesSz cx="6858000" cy="9296400"/>
  <p:embeddedFontLst>
    <p:embeddedFont>
      <p:font typeface="Calibri" panose="020F0502020204030204" pitchFamily="34" charset="0"/>
      <p:regular r:id="rId22"/>
      <p:bold r:id="rId23"/>
      <p:italic r:id="rId24"/>
      <p:boldItalic r:id="rId25"/>
    </p:embeddedFont>
    <p:embeddedFont>
      <p:font typeface="Glacial Indifference" panose="020B0604020202020204" charset="0"/>
      <p:regular r:id="rId26"/>
    </p:embeddedFont>
    <p:embeddedFont>
      <p:font typeface="Glacial Indifference Bold" panose="020B0604020202020204" charset="0"/>
      <p:regular r:id="rId27"/>
    </p:embeddedFont>
    <p:embeddedFont>
      <p:font typeface="Mont Bold" panose="020B0604020202020204" charset="0"/>
      <p:regular r:id="rId28"/>
    </p:embeddedFont>
    <p:embeddedFont>
      <p:font typeface="Mont Bold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BF00"/>
    <a:srgbClr val="BD3632"/>
    <a:srgbClr val="003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73C59-72F3-4C6D-9C91-2546783AAA65}" v="3" dt="2023-04-26T15:25:51.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731" autoAdjust="0"/>
  </p:normalViewPr>
  <p:slideViewPr>
    <p:cSldViewPr>
      <p:cViewPr varScale="1">
        <p:scale>
          <a:sx n="45" d="100"/>
          <a:sy n="45" d="100"/>
        </p:scale>
        <p:origin x="123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1C625-F39E-4261-9930-567712705FB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C2CCA032-4F19-4122-82D7-A245531A96B0}">
      <dgm:prSet phldrT="[Text]"/>
      <dgm:spPr>
        <a:solidFill>
          <a:srgbClr val="B6BF00"/>
        </a:solidFill>
      </dgm:spPr>
      <dgm:t>
        <a:bodyPr/>
        <a:lstStyle/>
        <a:p>
          <a:r>
            <a:rPr lang="en-US" b="1" dirty="0"/>
            <a:t>Behavior</a:t>
          </a:r>
        </a:p>
      </dgm:t>
    </dgm:pt>
    <dgm:pt modelId="{3071DAAC-408F-4C34-84BB-52A548230C03}" type="parTrans" cxnId="{03C5DD2A-4A4D-41DD-8402-D3B8BEA142B8}">
      <dgm:prSet/>
      <dgm:spPr/>
      <dgm:t>
        <a:bodyPr/>
        <a:lstStyle/>
        <a:p>
          <a:endParaRPr lang="en-US" b="1"/>
        </a:p>
      </dgm:t>
    </dgm:pt>
    <dgm:pt modelId="{9926E5F0-48E3-4DEF-B276-9CF7C678E8F9}" type="sibTrans" cxnId="{03C5DD2A-4A4D-41DD-8402-D3B8BEA142B8}">
      <dgm:prSet/>
      <dgm:spPr/>
      <dgm:t>
        <a:bodyPr/>
        <a:lstStyle/>
        <a:p>
          <a:endParaRPr lang="en-US" b="1"/>
        </a:p>
      </dgm:t>
    </dgm:pt>
    <dgm:pt modelId="{357B43E1-F002-43DC-87F7-9372243F06CD}">
      <dgm:prSet phldrT="[Text]"/>
      <dgm:spPr>
        <a:solidFill>
          <a:srgbClr val="BD3632"/>
        </a:solidFill>
      </dgm:spPr>
      <dgm:t>
        <a:bodyPr/>
        <a:lstStyle/>
        <a:p>
          <a:r>
            <a:rPr lang="en-US" b="1" dirty="0"/>
            <a:t>Who</a:t>
          </a:r>
        </a:p>
      </dgm:t>
    </dgm:pt>
    <dgm:pt modelId="{778CCB55-1D01-4610-9E4F-2F35A07097CD}" type="parTrans" cxnId="{EC9343EF-AEE4-4FE9-B996-918BB4211E16}">
      <dgm:prSet/>
      <dgm:spPr/>
      <dgm:t>
        <a:bodyPr/>
        <a:lstStyle/>
        <a:p>
          <a:endParaRPr lang="en-US" b="1"/>
        </a:p>
      </dgm:t>
    </dgm:pt>
    <dgm:pt modelId="{2377B5DE-EDED-4594-8868-B4153134F97B}" type="sibTrans" cxnId="{EC9343EF-AEE4-4FE9-B996-918BB4211E16}">
      <dgm:prSet/>
      <dgm:spPr/>
      <dgm:t>
        <a:bodyPr/>
        <a:lstStyle/>
        <a:p>
          <a:endParaRPr lang="en-US" b="1"/>
        </a:p>
      </dgm:t>
    </dgm:pt>
    <dgm:pt modelId="{B095C76C-2D79-4CDF-ABA3-34457B4C3D3B}">
      <dgm:prSet phldrT="[Text]"/>
      <dgm:spPr>
        <a:solidFill>
          <a:srgbClr val="003C69"/>
        </a:solidFill>
      </dgm:spPr>
      <dgm:t>
        <a:bodyPr/>
        <a:lstStyle/>
        <a:p>
          <a:r>
            <a:rPr lang="en-US" b="1" dirty="0"/>
            <a:t>Where</a:t>
          </a:r>
        </a:p>
      </dgm:t>
    </dgm:pt>
    <dgm:pt modelId="{2F0855EC-66F0-4D1E-83D8-E532AAA13116}" type="parTrans" cxnId="{FD20DFC5-74AE-43D3-8527-9552A592D785}">
      <dgm:prSet/>
      <dgm:spPr/>
      <dgm:t>
        <a:bodyPr/>
        <a:lstStyle/>
        <a:p>
          <a:endParaRPr lang="en-US" b="1"/>
        </a:p>
      </dgm:t>
    </dgm:pt>
    <dgm:pt modelId="{82F5B668-DF7F-47C5-89F2-70A6F6BF796C}" type="sibTrans" cxnId="{FD20DFC5-74AE-43D3-8527-9552A592D785}">
      <dgm:prSet/>
      <dgm:spPr/>
      <dgm:t>
        <a:bodyPr/>
        <a:lstStyle/>
        <a:p>
          <a:endParaRPr lang="en-US" b="1"/>
        </a:p>
      </dgm:t>
    </dgm:pt>
    <dgm:pt modelId="{3CADFE05-71E4-4DAF-850E-D940A4003D38}">
      <dgm:prSet phldrT="[Text]"/>
      <dgm:spPr>
        <a:solidFill>
          <a:srgbClr val="BD3632"/>
        </a:solidFill>
      </dgm:spPr>
      <dgm:t>
        <a:bodyPr/>
        <a:lstStyle/>
        <a:p>
          <a:r>
            <a:rPr lang="en-US" b="1" dirty="0"/>
            <a:t>When</a:t>
          </a:r>
        </a:p>
      </dgm:t>
    </dgm:pt>
    <dgm:pt modelId="{06D4EB3A-AA7E-49C9-A6E7-4FA1D316001E}" type="parTrans" cxnId="{FF9FCEE1-1F6A-4668-AC4C-B2C01BFEE290}">
      <dgm:prSet/>
      <dgm:spPr/>
      <dgm:t>
        <a:bodyPr/>
        <a:lstStyle/>
        <a:p>
          <a:endParaRPr lang="en-US" b="1"/>
        </a:p>
      </dgm:t>
    </dgm:pt>
    <dgm:pt modelId="{F566C559-4BD9-4960-9D8B-CBF70C3A14F4}" type="sibTrans" cxnId="{FF9FCEE1-1F6A-4668-AC4C-B2C01BFEE290}">
      <dgm:prSet/>
      <dgm:spPr/>
      <dgm:t>
        <a:bodyPr/>
        <a:lstStyle/>
        <a:p>
          <a:endParaRPr lang="en-US" b="1"/>
        </a:p>
      </dgm:t>
    </dgm:pt>
    <dgm:pt modelId="{FB9367A5-340E-4EDE-8CB8-5BD8BE10CC13}">
      <dgm:prSet phldrT="[Text]"/>
      <dgm:spPr>
        <a:solidFill>
          <a:srgbClr val="003C69"/>
        </a:solidFill>
      </dgm:spPr>
      <dgm:t>
        <a:bodyPr/>
        <a:lstStyle/>
        <a:p>
          <a:r>
            <a:rPr lang="en-US" b="1" dirty="0"/>
            <a:t>What</a:t>
          </a:r>
        </a:p>
      </dgm:t>
    </dgm:pt>
    <dgm:pt modelId="{911372C0-3B4E-4364-905D-8BE9D96C6C90}" type="parTrans" cxnId="{51EE934F-719B-445B-B592-686EFBB47DE2}">
      <dgm:prSet/>
      <dgm:spPr/>
      <dgm:t>
        <a:bodyPr/>
        <a:lstStyle/>
        <a:p>
          <a:endParaRPr lang="en-US" b="1"/>
        </a:p>
      </dgm:t>
    </dgm:pt>
    <dgm:pt modelId="{F51FC5E6-0CB3-4D60-ACAB-14D3353B6FB4}" type="sibTrans" cxnId="{51EE934F-719B-445B-B592-686EFBB47DE2}">
      <dgm:prSet/>
      <dgm:spPr/>
      <dgm:t>
        <a:bodyPr/>
        <a:lstStyle/>
        <a:p>
          <a:endParaRPr lang="en-US" b="1"/>
        </a:p>
      </dgm:t>
    </dgm:pt>
    <dgm:pt modelId="{8D017982-272F-401F-912E-73BC5EC71BCC}" type="pres">
      <dgm:prSet presAssocID="{F861C625-F39E-4261-9930-567712705FBB}" presName="cycle" presStyleCnt="0">
        <dgm:presLayoutVars>
          <dgm:chMax val="1"/>
          <dgm:dir/>
          <dgm:animLvl val="ctr"/>
          <dgm:resizeHandles val="exact"/>
        </dgm:presLayoutVars>
      </dgm:prSet>
      <dgm:spPr/>
    </dgm:pt>
    <dgm:pt modelId="{813C646A-6DAB-4B8D-842E-A116515B3FE0}" type="pres">
      <dgm:prSet presAssocID="{C2CCA032-4F19-4122-82D7-A245531A96B0}" presName="centerShape" presStyleLbl="node0" presStyleIdx="0" presStyleCnt="1" custScaleX="142964" custScaleY="142964"/>
      <dgm:spPr/>
    </dgm:pt>
    <dgm:pt modelId="{82D14910-60D4-4626-9E05-09FBE399CA3F}" type="pres">
      <dgm:prSet presAssocID="{778CCB55-1D01-4610-9E4F-2F35A07097CD}" presName="Name9" presStyleLbl="parChTrans1D2" presStyleIdx="0" presStyleCnt="4"/>
      <dgm:spPr/>
    </dgm:pt>
    <dgm:pt modelId="{A5506E79-F7AD-4C1D-B475-34F9405483F3}" type="pres">
      <dgm:prSet presAssocID="{778CCB55-1D01-4610-9E4F-2F35A07097CD}" presName="connTx" presStyleLbl="parChTrans1D2" presStyleIdx="0" presStyleCnt="4"/>
      <dgm:spPr/>
    </dgm:pt>
    <dgm:pt modelId="{76025F6E-856C-4728-A500-5239AA4E3A0E}" type="pres">
      <dgm:prSet presAssocID="{357B43E1-F002-43DC-87F7-9372243F06CD}" presName="node" presStyleLbl="node1" presStyleIdx="0" presStyleCnt="4">
        <dgm:presLayoutVars>
          <dgm:bulletEnabled val="1"/>
        </dgm:presLayoutVars>
      </dgm:prSet>
      <dgm:spPr/>
    </dgm:pt>
    <dgm:pt modelId="{83FE6964-5305-4CE3-8D0F-157971B7413A}" type="pres">
      <dgm:prSet presAssocID="{2F0855EC-66F0-4D1E-83D8-E532AAA13116}" presName="Name9" presStyleLbl="parChTrans1D2" presStyleIdx="1" presStyleCnt="4"/>
      <dgm:spPr/>
    </dgm:pt>
    <dgm:pt modelId="{12E2EDAE-C5EA-4B60-A183-DA506C296DC7}" type="pres">
      <dgm:prSet presAssocID="{2F0855EC-66F0-4D1E-83D8-E532AAA13116}" presName="connTx" presStyleLbl="parChTrans1D2" presStyleIdx="1" presStyleCnt="4"/>
      <dgm:spPr/>
    </dgm:pt>
    <dgm:pt modelId="{5BEF9CD0-DC8D-4BCA-954F-980696BFBF8B}" type="pres">
      <dgm:prSet presAssocID="{B095C76C-2D79-4CDF-ABA3-34457B4C3D3B}" presName="node" presStyleLbl="node1" presStyleIdx="1" presStyleCnt="4">
        <dgm:presLayoutVars>
          <dgm:bulletEnabled val="1"/>
        </dgm:presLayoutVars>
      </dgm:prSet>
      <dgm:spPr/>
    </dgm:pt>
    <dgm:pt modelId="{F3DD3104-06DB-4364-BED8-1CD66C600FCB}" type="pres">
      <dgm:prSet presAssocID="{06D4EB3A-AA7E-49C9-A6E7-4FA1D316001E}" presName="Name9" presStyleLbl="parChTrans1D2" presStyleIdx="2" presStyleCnt="4"/>
      <dgm:spPr/>
    </dgm:pt>
    <dgm:pt modelId="{75CE5652-F66C-4632-AC48-373CD84EAAF3}" type="pres">
      <dgm:prSet presAssocID="{06D4EB3A-AA7E-49C9-A6E7-4FA1D316001E}" presName="connTx" presStyleLbl="parChTrans1D2" presStyleIdx="2" presStyleCnt="4"/>
      <dgm:spPr/>
    </dgm:pt>
    <dgm:pt modelId="{F48B40EA-053D-4E8C-82AF-11DF24E7BACC}" type="pres">
      <dgm:prSet presAssocID="{3CADFE05-71E4-4DAF-850E-D940A4003D38}" presName="node" presStyleLbl="node1" presStyleIdx="2" presStyleCnt="4">
        <dgm:presLayoutVars>
          <dgm:bulletEnabled val="1"/>
        </dgm:presLayoutVars>
      </dgm:prSet>
      <dgm:spPr/>
    </dgm:pt>
    <dgm:pt modelId="{AAC87639-3F7D-427C-B4D0-66B985E326DB}" type="pres">
      <dgm:prSet presAssocID="{911372C0-3B4E-4364-905D-8BE9D96C6C90}" presName="Name9" presStyleLbl="parChTrans1D2" presStyleIdx="3" presStyleCnt="4"/>
      <dgm:spPr/>
    </dgm:pt>
    <dgm:pt modelId="{7C9C825E-E032-4BE5-9333-3848465271B9}" type="pres">
      <dgm:prSet presAssocID="{911372C0-3B4E-4364-905D-8BE9D96C6C90}" presName="connTx" presStyleLbl="parChTrans1D2" presStyleIdx="3" presStyleCnt="4"/>
      <dgm:spPr/>
    </dgm:pt>
    <dgm:pt modelId="{16A0E716-5D14-4C00-B650-9ECA41CC8C75}" type="pres">
      <dgm:prSet presAssocID="{FB9367A5-340E-4EDE-8CB8-5BD8BE10CC13}" presName="node" presStyleLbl="node1" presStyleIdx="3" presStyleCnt="4">
        <dgm:presLayoutVars>
          <dgm:bulletEnabled val="1"/>
        </dgm:presLayoutVars>
      </dgm:prSet>
      <dgm:spPr/>
    </dgm:pt>
  </dgm:ptLst>
  <dgm:cxnLst>
    <dgm:cxn modelId="{F4ACE105-714D-49C3-8B1B-F99B808B2F10}" type="presOf" srcId="{778CCB55-1D01-4610-9E4F-2F35A07097CD}" destId="{A5506E79-F7AD-4C1D-B475-34F9405483F3}" srcOrd="1" destOrd="0" presId="urn:microsoft.com/office/officeart/2005/8/layout/radial1"/>
    <dgm:cxn modelId="{1275BB0D-3BE8-48C3-A76A-D8218BB8E261}" type="presOf" srcId="{778CCB55-1D01-4610-9E4F-2F35A07097CD}" destId="{82D14910-60D4-4626-9E05-09FBE399CA3F}" srcOrd="0" destOrd="0" presId="urn:microsoft.com/office/officeart/2005/8/layout/radial1"/>
    <dgm:cxn modelId="{AB334219-9AE8-4722-8BA9-33A1511D96D4}" type="presOf" srcId="{06D4EB3A-AA7E-49C9-A6E7-4FA1D316001E}" destId="{F3DD3104-06DB-4364-BED8-1CD66C600FCB}" srcOrd="0" destOrd="0" presId="urn:microsoft.com/office/officeart/2005/8/layout/radial1"/>
    <dgm:cxn modelId="{F0F6CC1A-D18B-47A0-A504-B64185616FCA}" type="presOf" srcId="{3CADFE05-71E4-4DAF-850E-D940A4003D38}" destId="{F48B40EA-053D-4E8C-82AF-11DF24E7BACC}" srcOrd="0" destOrd="0" presId="urn:microsoft.com/office/officeart/2005/8/layout/radial1"/>
    <dgm:cxn modelId="{E783D925-DA14-4DBE-B722-C958D172F10C}" type="presOf" srcId="{2F0855EC-66F0-4D1E-83D8-E532AAA13116}" destId="{83FE6964-5305-4CE3-8D0F-157971B7413A}" srcOrd="0" destOrd="0" presId="urn:microsoft.com/office/officeart/2005/8/layout/radial1"/>
    <dgm:cxn modelId="{03C5DD2A-4A4D-41DD-8402-D3B8BEA142B8}" srcId="{F861C625-F39E-4261-9930-567712705FBB}" destId="{C2CCA032-4F19-4122-82D7-A245531A96B0}" srcOrd="0" destOrd="0" parTransId="{3071DAAC-408F-4C34-84BB-52A548230C03}" sibTransId="{9926E5F0-48E3-4DEF-B276-9CF7C678E8F9}"/>
    <dgm:cxn modelId="{4EA5FB3C-F024-4D3C-8D1B-C33A0B951268}" type="presOf" srcId="{FB9367A5-340E-4EDE-8CB8-5BD8BE10CC13}" destId="{16A0E716-5D14-4C00-B650-9ECA41CC8C75}" srcOrd="0" destOrd="0" presId="urn:microsoft.com/office/officeart/2005/8/layout/radial1"/>
    <dgm:cxn modelId="{DC450044-B19B-450A-8D5F-00B60FE1781A}" type="presOf" srcId="{F861C625-F39E-4261-9930-567712705FBB}" destId="{8D017982-272F-401F-912E-73BC5EC71BCC}" srcOrd="0" destOrd="0" presId="urn:microsoft.com/office/officeart/2005/8/layout/radial1"/>
    <dgm:cxn modelId="{F395D26C-4D8F-482A-89EB-ABC2564183C9}" type="presOf" srcId="{911372C0-3B4E-4364-905D-8BE9D96C6C90}" destId="{AAC87639-3F7D-427C-B4D0-66B985E326DB}" srcOrd="0" destOrd="0" presId="urn:microsoft.com/office/officeart/2005/8/layout/radial1"/>
    <dgm:cxn modelId="{51EE934F-719B-445B-B592-686EFBB47DE2}" srcId="{C2CCA032-4F19-4122-82D7-A245531A96B0}" destId="{FB9367A5-340E-4EDE-8CB8-5BD8BE10CC13}" srcOrd="3" destOrd="0" parTransId="{911372C0-3B4E-4364-905D-8BE9D96C6C90}" sibTransId="{F51FC5E6-0CB3-4D60-ACAB-14D3353B6FB4}"/>
    <dgm:cxn modelId="{214BBFA7-A2F2-44CD-9AB9-22E2A77C128D}" type="presOf" srcId="{B095C76C-2D79-4CDF-ABA3-34457B4C3D3B}" destId="{5BEF9CD0-DC8D-4BCA-954F-980696BFBF8B}" srcOrd="0" destOrd="0" presId="urn:microsoft.com/office/officeart/2005/8/layout/radial1"/>
    <dgm:cxn modelId="{80D693C4-9F5F-472F-A89F-02AE574F8811}" type="presOf" srcId="{2F0855EC-66F0-4D1E-83D8-E532AAA13116}" destId="{12E2EDAE-C5EA-4B60-A183-DA506C296DC7}" srcOrd="1" destOrd="0" presId="urn:microsoft.com/office/officeart/2005/8/layout/radial1"/>
    <dgm:cxn modelId="{FD20DFC5-74AE-43D3-8527-9552A592D785}" srcId="{C2CCA032-4F19-4122-82D7-A245531A96B0}" destId="{B095C76C-2D79-4CDF-ABA3-34457B4C3D3B}" srcOrd="1" destOrd="0" parTransId="{2F0855EC-66F0-4D1E-83D8-E532AAA13116}" sibTransId="{82F5B668-DF7F-47C5-89F2-70A6F6BF796C}"/>
    <dgm:cxn modelId="{0AD011DA-E1FD-4EA2-8679-0C1EB6058708}" type="presOf" srcId="{06D4EB3A-AA7E-49C9-A6E7-4FA1D316001E}" destId="{75CE5652-F66C-4632-AC48-373CD84EAAF3}" srcOrd="1" destOrd="0" presId="urn:microsoft.com/office/officeart/2005/8/layout/radial1"/>
    <dgm:cxn modelId="{4A0D21DB-A245-4122-8A38-CDEBF925F1FC}" type="presOf" srcId="{357B43E1-F002-43DC-87F7-9372243F06CD}" destId="{76025F6E-856C-4728-A500-5239AA4E3A0E}" srcOrd="0" destOrd="0" presId="urn:microsoft.com/office/officeart/2005/8/layout/radial1"/>
    <dgm:cxn modelId="{FF9FCEE1-1F6A-4668-AC4C-B2C01BFEE290}" srcId="{C2CCA032-4F19-4122-82D7-A245531A96B0}" destId="{3CADFE05-71E4-4DAF-850E-D940A4003D38}" srcOrd="2" destOrd="0" parTransId="{06D4EB3A-AA7E-49C9-A6E7-4FA1D316001E}" sibTransId="{F566C559-4BD9-4960-9D8B-CBF70C3A14F4}"/>
    <dgm:cxn modelId="{0C2424E3-C715-4AC9-81BD-9FA111EC3A1A}" type="presOf" srcId="{911372C0-3B4E-4364-905D-8BE9D96C6C90}" destId="{7C9C825E-E032-4BE5-9333-3848465271B9}" srcOrd="1" destOrd="0" presId="urn:microsoft.com/office/officeart/2005/8/layout/radial1"/>
    <dgm:cxn modelId="{EC9343EF-AEE4-4FE9-B996-918BB4211E16}" srcId="{C2CCA032-4F19-4122-82D7-A245531A96B0}" destId="{357B43E1-F002-43DC-87F7-9372243F06CD}" srcOrd="0" destOrd="0" parTransId="{778CCB55-1D01-4610-9E4F-2F35A07097CD}" sibTransId="{2377B5DE-EDED-4594-8868-B4153134F97B}"/>
    <dgm:cxn modelId="{8FB6E3F0-F6A8-4B77-98BB-E4C06033D253}" type="presOf" srcId="{C2CCA032-4F19-4122-82D7-A245531A96B0}" destId="{813C646A-6DAB-4B8D-842E-A116515B3FE0}" srcOrd="0" destOrd="0" presId="urn:microsoft.com/office/officeart/2005/8/layout/radial1"/>
    <dgm:cxn modelId="{BFF82E5F-9CBF-4F48-9E4B-40B306A0F7BB}" type="presParOf" srcId="{8D017982-272F-401F-912E-73BC5EC71BCC}" destId="{813C646A-6DAB-4B8D-842E-A116515B3FE0}" srcOrd="0" destOrd="0" presId="urn:microsoft.com/office/officeart/2005/8/layout/radial1"/>
    <dgm:cxn modelId="{A26ACCD8-6B74-4C62-9EC2-CF9504B98CD3}" type="presParOf" srcId="{8D017982-272F-401F-912E-73BC5EC71BCC}" destId="{82D14910-60D4-4626-9E05-09FBE399CA3F}" srcOrd="1" destOrd="0" presId="urn:microsoft.com/office/officeart/2005/8/layout/radial1"/>
    <dgm:cxn modelId="{0B2D8B15-EAE2-4B68-97B0-A456D13D72B5}" type="presParOf" srcId="{82D14910-60D4-4626-9E05-09FBE399CA3F}" destId="{A5506E79-F7AD-4C1D-B475-34F9405483F3}" srcOrd="0" destOrd="0" presId="urn:microsoft.com/office/officeart/2005/8/layout/radial1"/>
    <dgm:cxn modelId="{F22936C7-6CAC-4241-AA87-38321AF7A60A}" type="presParOf" srcId="{8D017982-272F-401F-912E-73BC5EC71BCC}" destId="{76025F6E-856C-4728-A500-5239AA4E3A0E}" srcOrd="2" destOrd="0" presId="urn:microsoft.com/office/officeart/2005/8/layout/radial1"/>
    <dgm:cxn modelId="{91C4C3DF-81EA-4561-884B-6F798BBE6445}" type="presParOf" srcId="{8D017982-272F-401F-912E-73BC5EC71BCC}" destId="{83FE6964-5305-4CE3-8D0F-157971B7413A}" srcOrd="3" destOrd="0" presId="urn:microsoft.com/office/officeart/2005/8/layout/radial1"/>
    <dgm:cxn modelId="{76F5B88E-B7CB-49EC-85B7-4B08722FB0BA}" type="presParOf" srcId="{83FE6964-5305-4CE3-8D0F-157971B7413A}" destId="{12E2EDAE-C5EA-4B60-A183-DA506C296DC7}" srcOrd="0" destOrd="0" presId="urn:microsoft.com/office/officeart/2005/8/layout/radial1"/>
    <dgm:cxn modelId="{04EE0084-ADAC-4B64-A1E7-7A86C931397A}" type="presParOf" srcId="{8D017982-272F-401F-912E-73BC5EC71BCC}" destId="{5BEF9CD0-DC8D-4BCA-954F-980696BFBF8B}" srcOrd="4" destOrd="0" presId="urn:microsoft.com/office/officeart/2005/8/layout/radial1"/>
    <dgm:cxn modelId="{7F48BC2F-76C4-4D50-B536-BFC01A573FA2}" type="presParOf" srcId="{8D017982-272F-401F-912E-73BC5EC71BCC}" destId="{F3DD3104-06DB-4364-BED8-1CD66C600FCB}" srcOrd="5" destOrd="0" presId="urn:microsoft.com/office/officeart/2005/8/layout/radial1"/>
    <dgm:cxn modelId="{A9763159-59DF-4CFF-ABC2-C359C05AC094}" type="presParOf" srcId="{F3DD3104-06DB-4364-BED8-1CD66C600FCB}" destId="{75CE5652-F66C-4632-AC48-373CD84EAAF3}" srcOrd="0" destOrd="0" presId="urn:microsoft.com/office/officeart/2005/8/layout/radial1"/>
    <dgm:cxn modelId="{893CE07B-36C9-49EF-B4D3-364762D778B8}" type="presParOf" srcId="{8D017982-272F-401F-912E-73BC5EC71BCC}" destId="{F48B40EA-053D-4E8C-82AF-11DF24E7BACC}" srcOrd="6" destOrd="0" presId="urn:microsoft.com/office/officeart/2005/8/layout/radial1"/>
    <dgm:cxn modelId="{2A1E0997-54B6-4519-8084-44F03BFA52CC}" type="presParOf" srcId="{8D017982-272F-401F-912E-73BC5EC71BCC}" destId="{AAC87639-3F7D-427C-B4D0-66B985E326DB}" srcOrd="7" destOrd="0" presId="urn:microsoft.com/office/officeart/2005/8/layout/radial1"/>
    <dgm:cxn modelId="{67546946-9597-49E7-B5E9-A16C684D1B90}" type="presParOf" srcId="{AAC87639-3F7D-427C-B4D0-66B985E326DB}" destId="{7C9C825E-E032-4BE5-9333-3848465271B9}" srcOrd="0" destOrd="0" presId="urn:microsoft.com/office/officeart/2005/8/layout/radial1"/>
    <dgm:cxn modelId="{A1E1EBFF-589B-455F-863E-729CF72FA3E5}" type="presParOf" srcId="{8D017982-272F-401F-912E-73BC5EC71BCC}" destId="{16A0E716-5D14-4C00-B650-9ECA41CC8C75}" srcOrd="8"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C646A-6DAB-4B8D-842E-A116515B3FE0}">
      <dsp:nvSpPr>
        <dsp:cNvPr id="0" name=""/>
        <dsp:cNvSpPr/>
      </dsp:nvSpPr>
      <dsp:spPr>
        <a:xfrm>
          <a:off x="4801479" y="2611598"/>
          <a:ext cx="3429860" cy="3429860"/>
        </a:xfrm>
        <a:prstGeom prst="ellipse">
          <a:avLst/>
        </a:prstGeom>
        <a:solidFill>
          <a:srgbClr val="B6B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b="1" kern="1200" dirty="0"/>
            <a:t>Behavior</a:t>
          </a:r>
        </a:p>
      </dsp:txBody>
      <dsp:txXfrm>
        <a:off x="5303770" y="3113889"/>
        <a:ext cx="2425278" cy="2425278"/>
      </dsp:txXfrm>
    </dsp:sp>
    <dsp:sp modelId="{82D14910-60D4-4626-9E05-09FBE399CA3F}">
      <dsp:nvSpPr>
        <dsp:cNvPr id="0" name=""/>
        <dsp:cNvSpPr/>
      </dsp:nvSpPr>
      <dsp:spPr>
        <a:xfrm rot="16200000">
          <a:off x="6412968" y="2491588"/>
          <a:ext cx="206883" cy="33134"/>
        </a:xfrm>
        <a:custGeom>
          <a:avLst/>
          <a:gdLst/>
          <a:ahLst/>
          <a:cxnLst/>
          <a:rect l="0" t="0" r="0" b="0"/>
          <a:pathLst>
            <a:path>
              <a:moveTo>
                <a:pt x="0" y="16567"/>
              </a:moveTo>
              <a:lnTo>
                <a:pt x="206883" y="16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6511237" y="2502984"/>
        <a:ext cx="10344" cy="10344"/>
      </dsp:txXfrm>
    </dsp:sp>
    <dsp:sp modelId="{76025F6E-856C-4728-A500-5239AA4E3A0E}">
      <dsp:nvSpPr>
        <dsp:cNvPr id="0" name=""/>
        <dsp:cNvSpPr/>
      </dsp:nvSpPr>
      <dsp:spPr>
        <a:xfrm>
          <a:off x="5316856" y="5606"/>
          <a:ext cx="2399107" cy="2399107"/>
        </a:xfrm>
        <a:prstGeom prst="ellipse">
          <a:avLst/>
        </a:prstGeom>
        <a:solidFill>
          <a:srgbClr val="BD36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b="1" kern="1200" dirty="0"/>
            <a:t>Who</a:t>
          </a:r>
        </a:p>
      </dsp:txBody>
      <dsp:txXfrm>
        <a:off x="5668197" y="356947"/>
        <a:ext cx="1696425" cy="1696425"/>
      </dsp:txXfrm>
    </dsp:sp>
    <dsp:sp modelId="{83FE6964-5305-4CE3-8D0F-157971B7413A}">
      <dsp:nvSpPr>
        <dsp:cNvPr id="0" name=""/>
        <dsp:cNvSpPr/>
      </dsp:nvSpPr>
      <dsp:spPr>
        <a:xfrm>
          <a:off x="8231340" y="4309961"/>
          <a:ext cx="206883" cy="33134"/>
        </a:xfrm>
        <a:custGeom>
          <a:avLst/>
          <a:gdLst/>
          <a:ahLst/>
          <a:cxnLst/>
          <a:rect l="0" t="0" r="0" b="0"/>
          <a:pathLst>
            <a:path>
              <a:moveTo>
                <a:pt x="0" y="16567"/>
              </a:moveTo>
              <a:lnTo>
                <a:pt x="206883" y="16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8329610" y="4321356"/>
        <a:ext cx="10344" cy="10344"/>
      </dsp:txXfrm>
    </dsp:sp>
    <dsp:sp modelId="{5BEF9CD0-DC8D-4BCA-954F-980696BFBF8B}">
      <dsp:nvSpPr>
        <dsp:cNvPr id="0" name=""/>
        <dsp:cNvSpPr/>
      </dsp:nvSpPr>
      <dsp:spPr>
        <a:xfrm>
          <a:off x="8438224" y="3126974"/>
          <a:ext cx="2399107" cy="2399107"/>
        </a:xfrm>
        <a:prstGeom prst="ellipse">
          <a:avLst/>
        </a:prstGeom>
        <a:solidFill>
          <a:srgbClr val="003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b="1" kern="1200" dirty="0"/>
            <a:t>Where</a:t>
          </a:r>
        </a:p>
      </dsp:txBody>
      <dsp:txXfrm>
        <a:off x="8789565" y="3478315"/>
        <a:ext cx="1696425" cy="1696425"/>
      </dsp:txXfrm>
    </dsp:sp>
    <dsp:sp modelId="{F3DD3104-06DB-4364-BED8-1CD66C600FCB}">
      <dsp:nvSpPr>
        <dsp:cNvPr id="0" name=""/>
        <dsp:cNvSpPr/>
      </dsp:nvSpPr>
      <dsp:spPr>
        <a:xfrm rot="5400000">
          <a:off x="6412968" y="6128333"/>
          <a:ext cx="206883" cy="33134"/>
        </a:xfrm>
        <a:custGeom>
          <a:avLst/>
          <a:gdLst/>
          <a:ahLst/>
          <a:cxnLst/>
          <a:rect l="0" t="0" r="0" b="0"/>
          <a:pathLst>
            <a:path>
              <a:moveTo>
                <a:pt x="0" y="16567"/>
              </a:moveTo>
              <a:lnTo>
                <a:pt x="206883" y="16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6511237" y="6139728"/>
        <a:ext cx="10344" cy="10344"/>
      </dsp:txXfrm>
    </dsp:sp>
    <dsp:sp modelId="{F48B40EA-053D-4E8C-82AF-11DF24E7BACC}">
      <dsp:nvSpPr>
        <dsp:cNvPr id="0" name=""/>
        <dsp:cNvSpPr/>
      </dsp:nvSpPr>
      <dsp:spPr>
        <a:xfrm>
          <a:off x="5316856" y="6248342"/>
          <a:ext cx="2399107" cy="2399107"/>
        </a:xfrm>
        <a:prstGeom prst="ellipse">
          <a:avLst/>
        </a:prstGeom>
        <a:solidFill>
          <a:srgbClr val="BD36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b="1" kern="1200" dirty="0"/>
            <a:t>When</a:t>
          </a:r>
        </a:p>
      </dsp:txBody>
      <dsp:txXfrm>
        <a:off x="5668197" y="6599683"/>
        <a:ext cx="1696425" cy="1696425"/>
      </dsp:txXfrm>
    </dsp:sp>
    <dsp:sp modelId="{AAC87639-3F7D-427C-B4D0-66B985E326DB}">
      <dsp:nvSpPr>
        <dsp:cNvPr id="0" name=""/>
        <dsp:cNvSpPr/>
      </dsp:nvSpPr>
      <dsp:spPr>
        <a:xfrm rot="10800000">
          <a:off x="4594595" y="4309961"/>
          <a:ext cx="206883" cy="33134"/>
        </a:xfrm>
        <a:custGeom>
          <a:avLst/>
          <a:gdLst/>
          <a:ahLst/>
          <a:cxnLst/>
          <a:rect l="0" t="0" r="0" b="0"/>
          <a:pathLst>
            <a:path>
              <a:moveTo>
                <a:pt x="0" y="16567"/>
              </a:moveTo>
              <a:lnTo>
                <a:pt x="206883" y="16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rot="10800000">
        <a:off x="4692865" y="4321356"/>
        <a:ext cx="10344" cy="10344"/>
      </dsp:txXfrm>
    </dsp:sp>
    <dsp:sp modelId="{16A0E716-5D14-4C00-B650-9ECA41CC8C75}">
      <dsp:nvSpPr>
        <dsp:cNvPr id="0" name=""/>
        <dsp:cNvSpPr/>
      </dsp:nvSpPr>
      <dsp:spPr>
        <a:xfrm>
          <a:off x="2195487" y="3126974"/>
          <a:ext cx="2399107" cy="2399107"/>
        </a:xfrm>
        <a:prstGeom prst="ellipse">
          <a:avLst/>
        </a:prstGeom>
        <a:solidFill>
          <a:srgbClr val="003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b="1" kern="1200" dirty="0"/>
            <a:t>What</a:t>
          </a:r>
        </a:p>
      </dsp:txBody>
      <dsp:txXfrm>
        <a:off x="2546828" y="3478315"/>
        <a:ext cx="1696425" cy="169642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1DD07873-473F-4FFC-B9E0-6A54DFFA5784}" type="datetimeFigureOut">
              <a:rPr lang="en-US" smtClean="0"/>
              <a:t>4/27/2023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44AB5C53-0B30-4F3C-9ADE-6BA959B67619}" type="slidenum">
              <a:rPr lang="en-US" smtClean="0"/>
              <a:t>‹#›</a:t>
            </a:fld>
            <a:endParaRPr lang="en-US"/>
          </a:p>
        </p:txBody>
      </p:sp>
    </p:spTree>
    <p:extLst>
      <p:ext uri="{BB962C8B-B14F-4D97-AF65-F5344CB8AC3E}">
        <p14:creationId xmlns:p14="http://schemas.microsoft.com/office/powerpoint/2010/main" val="182242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1</a:t>
            </a:fld>
            <a:endParaRPr lang="en-US"/>
          </a:p>
        </p:txBody>
      </p:sp>
    </p:spTree>
    <p:extLst>
      <p:ext uri="{BB962C8B-B14F-4D97-AF65-F5344CB8AC3E}">
        <p14:creationId xmlns:p14="http://schemas.microsoft.com/office/powerpoint/2010/main" val="1898806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changes things a little bit doesn’t it. </a:t>
            </a:r>
          </a:p>
        </p:txBody>
      </p:sp>
      <p:sp>
        <p:nvSpPr>
          <p:cNvPr id="4" name="Slide Number Placeholder 3"/>
          <p:cNvSpPr>
            <a:spLocks noGrp="1"/>
          </p:cNvSpPr>
          <p:nvPr>
            <p:ph type="sldNum" sz="quarter" idx="5"/>
          </p:nvPr>
        </p:nvSpPr>
        <p:spPr/>
        <p:txBody>
          <a:bodyPr/>
          <a:lstStyle/>
          <a:p>
            <a:fld id="{44AB5C53-0B30-4F3C-9ADE-6BA959B67619}" type="slidenum">
              <a:rPr lang="en-US" smtClean="0"/>
              <a:t>10</a:t>
            </a:fld>
            <a:endParaRPr lang="en-US"/>
          </a:p>
        </p:txBody>
      </p:sp>
    </p:spTree>
    <p:extLst>
      <p:ext uri="{BB962C8B-B14F-4D97-AF65-F5344CB8AC3E}">
        <p14:creationId xmlns:p14="http://schemas.microsoft.com/office/powerpoint/2010/main" val="223691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 the jar full? Can we add any more items to it?</a:t>
            </a:r>
          </a:p>
        </p:txBody>
      </p:sp>
      <p:sp>
        <p:nvSpPr>
          <p:cNvPr id="4" name="Slide Number Placeholder 3"/>
          <p:cNvSpPr>
            <a:spLocks noGrp="1"/>
          </p:cNvSpPr>
          <p:nvPr>
            <p:ph type="sldNum" sz="quarter" idx="5"/>
          </p:nvPr>
        </p:nvSpPr>
        <p:spPr/>
        <p:txBody>
          <a:bodyPr/>
          <a:lstStyle/>
          <a:p>
            <a:fld id="{44AB5C53-0B30-4F3C-9ADE-6BA959B67619}" type="slidenum">
              <a:rPr lang="en-US" smtClean="0"/>
              <a:t>11</a:t>
            </a:fld>
            <a:endParaRPr lang="en-US"/>
          </a:p>
        </p:txBody>
      </p:sp>
    </p:spTree>
    <p:extLst>
      <p:ext uri="{BB962C8B-B14F-4D97-AF65-F5344CB8AC3E}">
        <p14:creationId xmlns:p14="http://schemas.microsoft.com/office/powerpoint/2010/main" val="12136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 person an unauthorized occupant? </a:t>
            </a:r>
          </a:p>
          <a:p>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12</a:t>
            </a:fld>
            <a:endParaRPr lang="en-US"/>
          </a:p>
        </p:txBody>
      </p:sp>
    </p:spTree>
    <p:extLst>
      <p:ext uri="{BB962C8B-B14F-4D97-AF65-F5344CB8AC3E}">
        <p14:creationId xmlns:p14="http://schemas.microsoft.com/office/powerpoint/2010/main" val="238002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they have a dog?</a:t>
            </a:r>
          </a:p>
          <a:p>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13</a:t>
            </a:fld>
            <a:endParaRPr lang="en-US"/>
          </a:p>
        </p:txBody>
      </p:sp>
    </p:spTree>
    <p:extLst>
      <p:ext uri="{BB962C8B-B14F-4D97-AF65-F5344CB8AC3E}">
        <p14:creationId xmlns:p14="http://schemas.microsoft.com/office/powerpoint/2010/main" val="221889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many of you have residents that leave trash next to someone else’s door? </a:t>
            </a:r>
          </a:p>
          <a:p>
            <a:pPr marL="171450" indent="-171450">
              <a:buFont typeface="Arial" panose="020B0604020202020204" pitchFamily="34" charset="0"/>
              <a:buChar char="•"/>
            </a:pPr>
            <a:r>
              <a:rPr lang="en-US" dirty="0"/>
              <a:t>How do we know that all of this garbage is the tenants?</a:t>
            </a:r>
          </a:p>
        </p:txBody>
      </p:sp>
      <p:sp>
        <p:nvSpPr>
          <p:cNvPr id="4" name="Slide Number Placeholder 3"/>
          <p:cNvSpPr>
            <a:spLocks noGrp="1"/>
          </p:cNvSpPr>
          <p:nvPr>
            <p:ph type="sldNum" sz="quarter" idx="5"/>
          </p:nvPr>
        </p:nvSpPr>
        <p:spPr/>
        <p:txBody>
          <a:bodyPr/>
          <a:lstStyle/>
          <a:p>
            <a:fld id="{44AB5C53-0B30-4F3C-9ADE-6BA959B67619}" type="slidenum">
              <a:rPr lang="en-US" smtClean="0"/>
              <a:t>14</a:t>
            </a:fld>
            <a:endParaRPr lang="en-US"/>
          </a:p>
        </p:txBody>
      </p:sp>
    </p:spTree>
    <p:extLst>
      <p:ext uri="{BB962C8B-B14F-4D97-AF65-F5344CB8AC3E}">
        <p14:creationId xmlns:p14="http://schemas.microsoft.com/office/powerpoint/2010/main" val="221032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 The tenant continues in possession after substantial breach of a material program requirement of subsidized housing, material term subscribed to by the tenant within the lease or rental agreement, or a tenant obligation imposed by law, other than one for monetary damages, and after the landlord has served written notice specifying the acts or omissions constituting the breach and requiring, in the alternative, that the breach be remedied or the rental agreement will end, and the breach has not been adequately remedied by the date specified in the notice, which date must be at least 10 days after service of the notice;</a:t>
            </a:r>
          </a:p>
        </p:txBody>
      </p:sp>
      <p:sp>
        <p:nvSpPr>
          <p:cNvPr id="4" name="Slide Number Placeholder 3"/>
          <p:cNvSpPr>
            <a:spLocks noGrp="1"/>
          </p:cNvSpPr>
          <p:nvPr>
            <p:ph type="sldNum" sz="quarter" idx="5"/>
          </p:nvPr>
        </p:nvSpPr>
        <p:spPr/>
        <p:txBody>
          <a:bodyPr/>
          <a:lstStyle/>
          <a:p>
            <a:fld id="{44AB5C53-0B30-4F3C-9ADE-6BA959B67619}" type="slidenum">
              <a:rPr lang="en-US" smtClean="0"/>
              <a:t>15</a:t>
            </a:fld>
            <a:endParaRPr lang="en-US"/>
          </a:p>
        </p:txBody>
      </p:sp>
    </p:spTree>
    <p:extLst>
      <p:ext uri="{BB962C8B-B14F-4D97-AF65-F5344CB8AC3E}">
        <p14:creationId xmlns:p14="http://schemas.microsoft.com/office/powerpoint/2010/main" val="232661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16</a:t>
            </a:fld>
            <a:endParaRPr lang="en-US"/>
          </a:p>
        </p:txBody>
      </p:sp>
    </p:spTree>
    <p:extLst>
      <p:ext uri="{BB962C8B-B14F-4D97-AF65-F5344CB8AC3E}">
        <p14:creationId xmlns:p14="http://schemas.microsoft.com/office/powerpoint/2010/main" val="66438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17</a:t>
            </a:fld>
            <a:endParaRPr lang="en-US"/>
          </a:p>
        </p:txBody>
      </p:sp>
    </p:spTree>
    <p:extLst>
      <p:ext uri="{BB962C8B-B14F-4D97-AF65-F5344CB8AC3E}">
        <p14:creationId xmlns:p14="http://schemas.microsoft.com/office/powerpoint/2010/main" val="712257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18</a:t>
            </a:fld>
            <a:endParaRPr lang="en-US"/>
          </a:p>
        </p:txBody>
      </p:sp>
    </p:spTree>
    <p:extLst>
      <p:ext uri="{BB962C8B-B14F-4D97-AF65-F5344CB8AC3E}">
        <p14:creationId xmlns:p14="http://schemas.microsoft.com/office/powerpoint/2010/main" val="127783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19</a:t>
            </a:fld>
            <a:endParaRPr lang="en-US"/>
          </a:p>
        </p:txBody>
      </p:sp>
    </p:spTree>
    <p:extLst>
      <p:ext uri="{BB962C8B-B14F-4D97-AF65-F5344CB8AC3E}">
        <p14:creationId xmlns:p14="http://schemas.microsoft.com/office/powerpoint/2010/main" val="785666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2</a:t>
            </a:fld>
            <a:endParaRPr lang="en-US"/>
          </a:p>
        </p:txBody>
      </p:sp>
    </p:spTree>
    <p:extLst>
      <p:ext uri="{BB962C8B-B14F-4D97-AF65-F5344CB8AC3E}">
        <p14:creationId xmlns:p14="http://schemas.microsoft.com/office/powerpoint/2010/main" val="87861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3</a:t>
            </a:fld>
            <a:endParaRPr lang="en-US"/>
          </a:p>
        </p:txBody>
      </p:sp>
    </p:spTree>
    <p:extLst>
      <p:ext uri="{BB962C8B-B14F-4D97-AF65-F5344CB8AC3E}">
        <p14:creationId xmlns:p14="http://schemas.microsoft.com/office/powerpoint/2010/main" val="81672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5C53-0B30-4F3C-9ADE-6BA959B67619}" type="slidenum">
              <a:rPr lang="en-US" smtClean="0"/>
              <a:t>4</a:t>
            </a:fld>
            <a:endParaRPr lang="en-US"/>
          </a:p>
        </p:txBody>
      </p:sp>
    </p:spTree>
    <p:extLst>
      <p:ext uri="{BB962C8B-B14F-4D97-AF65-F5344CB8AC3E}">
        <p14:creationId xmlns:p14="http://schemas.microsoft.com/office/powerpoint/2010/main" val="364480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 The tenant continues in possession after substantial breach of a material program requirement of subsidized housing, material term subscribed to by the tenant within the lease or rental agreement, or a tenant obligation imposed by law, other than one for monetary damages, and after the landlord has served written notice specifying the acts or omissions constituting the breach and requiring, in the alternative, that the breach be remedied or the rental agreement will end, and the breach has not been adequately remedied by the date specified in the notice, which date must be at least 10 days after service of the notice;</a:t>
            </a:r>
          </a:p>
        </p:txBody>
      </p:sp>
      <p:sp>
        <p:nvSpPr>
          <p:cNvPr id="4" name="Slide Number Placeholder 3"/>
          <p:cNvSpPr>
            <a:spLocks noGrp="1"/>
          </p:cNvSpPr>
          <p:nvPr>
            <p:ph type="sldNum" sz="quarter" idx="5"/>
          </p:nvPr>
        </p:nvSpPr>
        <p:spPr/>
        <p:txBody>
          <a:bodyPr/>
          <a:lstStyle/>
          <a:p>
            <a:fld id="{44AB5C53-0B30-4F3C-9ADE-6BA959B67619}" type="slidenum">
              <a:rPr lang="en-US" smtClean="0"/>
              <a:t>5</a:t>
            </a:fld>
            <a:endParaRPr lang="en-US"/>
          </a:p>
        </p:txBody>
      </p:sp>
    </p:spTree>
    <p:extLst>
      <p:ext uri="{BB962C8B-B14F-4D97-AF65-F5344CB8AC3E}">
        <p14:creationId xmlns:p14="http://schemas.microsoft.com/office/powerpoint/2010/main" val="260635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have an unauthorized pet. </a:t>
            </a:r>
          </a:p>
          <a:p>
            <a:pPr marL="171450" indent="-171450">
              <a:buFont typeface="Arial" panose="020B0604020202020204" pitchFamily="34" charset="0"/>
              <a:buChar char="•"/>
            </a:pPr>
            <a:r>
              <a:rPr lang="en-US" dirty="0"/>
              <a:t>You failed to complete your paperwork. </a:t>
            </a:r>
          </a:p>
          <a:p>
            <a:pPr marL="171450" indent="-171450">
              <a:buFont typeface="Arial" panose="020B0604020202020204" pitchFamily="34" charset="0"/>
              <a:buChar char="•"/>
            </a:pPr>
            <a:r>
              <a:rPr lang="en-US" dirty="0"/>
              <a:t>There was an alteration outside your unit.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eat children</a:t>
            </a:r>
          </a:p>
          <a:p>
            <a:pPr marL="171450" indent="-171450">
              <a:buFont typeface="Arial" panose="020B0604020202020204" pitchFamily="34" charset="0"/>
              <a:buChar char="•"/>
            </a:pPr>
            <a:r>
              <a:rPr lang="en-US" dirty="0"/>
              <a:t>I like cooking my family and my pets.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6</a:t>
            </a:fld>
            <a:endParaRPr lang="en-US"/>
          </a:p>
        </p:txBody>
      </p:sp>
    </p:spTree>
    <p:extLst>
      <p:ext uri="{BB962C8B-B14F-4D97-AF65-F5344CB8AC3E}">
        <p14:creationId xmlns:p14="http://schemas.microsoft.com/office/powerpoint/2010/main" val="35997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you ever feel like you have no idea what someone is talking about.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7</a:t>
            </a:fld>
            <a:endParaRPr lang="en-US"/>
          </a:p>
        </p:txBody>
      </p:sp>
    </p:spTree>
    <p:extLst>
      <p:ext uri="{BB962C8B-B14F-4D97-AF65-F5344CB8AC3E}">
        <p14:creationId xmlns:p14="http://schemas.microsoft.com/office/powerpoint/2010/main" val="120607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AB5C53-0B30-4F3C-9ADE-6BA959B67619}" type="slidenum">
              <a:rPr lang="en-US" smtClean="0"/>
              <a:t>8</a:t>
            </a:fld>
            <a:endParaRPr lang="en-US"/>
          </a:p>
        </p:txBody>
      </p:sp>
    </p:spTree>
    <p:extLst>
      <p:ext uri="{BB962C8B-B14F-4D97-AF65-F5344CB8AC3E}">
        <p14:creationId xmlns:p14="http://schemas.microsoft.com/office/powerpoint/2010/main" val="409532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changes things a little bit doesn’t it. </a:t>
            </a:r>
          </a:p>
        </p:txBody>
      </p:sp>
      <p:sp>
        <p:nvSpPr>
          <p:cNvPr id="4" name="Slide Number Placeholder 3"/>
          <p:cNvSpPr>
            <a:spLocks noGrp="1"/>
          </p:cNvSpPr>
          <p:nvPr>
            <p:ph type="sldNum" sz="quarter" idx="5"/>
          </p:nvPr>
        </p:nvSpPr>
        <p:spPr/>
        <p:txBody>
          <a:bodyPr/>
          <a:lstStyle/>
          <a:p>
            <a:fld id="{44AB5C53-0B30-4F3C-9ADE-6BA959B67619}" type="slidenum">
              <a:rPr lang="en-US" smtClean="0"/>
              <a:t>9</a:t>
            </a:fld>
            <a:endParaRPr lang="en-US"/>
          </a:p>
        </p:txBody>
      </p:sp>
    </p:spTree>
    <p:extLst>
      <p:ext uri="{BB962C8B-B14F-4D97-AF65-F5344CB8AC3E}">
        <p14:creationId xmlns:p14="http://schemas.microsoft.com/office/powerpoint/2010/main" val="25424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8.jpe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15.xml"/><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25.sv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jpeg"/><Relationship Id="rId7"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14.jp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0" y="0"/>
            <a:ext cx="18288000" cy="10287000"/>
          </a:xfrm>
          <a:prstGeom prst="rect">
            <a:avLst/>
          </a:prstGeom>
        </p:spPr>
      </p:pic>
      <p:sp>
        <p:nvSpPr>
          <p:cNvPr id="3" name="AutoShape 3"/>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4" name="AutoShape 4"/>
          <p:cNvSpPr/>
          <p:nvPr/>
        </p:nvSpPr>
        <p:spPr>
          <a:xfrm rot="-3626">
            <a:off x="1747130" y="890560"/>
            <a:ext cx="13545717" cy="0"/>
          </a:xfrm>
          <a:prstGeom prst="line">
            <a:avLst/>
          </a:prstGeom>
          <a:ln w="28575" cap="flat">
            <a:solidFill>
              <a:srgbClr val="FFFFFF"/>
            </a:solidFill>
            <a:prstDash val="solid"/>
            <a:headEnd type="none" w="sm" len="sm"/>
            <a:tailEnd type="none" w="sm" len="sm"/>
          </a:ln>
        </p:spPr>
      </p:sp>
      <p:grpSp>
        <p:nvGrpSpPr>
          <p:cNvPr id="5" name="Group 5"/>
          <p:cNvGrpSpPr>
            <a:grpSpLocks noChangeAspect="1"/>
          </p:cNvGrpSpPr>
          <p:nvPr/>
        </p:nvGrpSpPr>
        <p:grpSpPr>
          <a:xfrm>
            <a:off x="10571615" y="1178700"/>
            <a:ext cx="7804200" cy="9011778"/>
            <a:chOff x="0" y="0"/>
            <a:chExt cx="5499100" cy="6350000"/>
          </a:xfrm>
        </p:grpSpPr>
        <p:sp>
          <p:nvSpPr>
            <p:cNvPr id="6" name="Freeform 6"/>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7" name="Group 7"/>
          <p:cNvGrpSpPr>
            <a:grpSpLocks noChangeAspect="1"/>
          </p:cNvGrpSpPr>
          <p:nvPr/>
        </p:nvGrpSpPr>
        <p:grpSpPr>
          <a:xfrm>
            <a:off x="14713542" y="-5186037"/>
            <a:ext cx="7148915" cy="8255099"/>
            <a:chOff x="0" y="0"/>
            <a:chExt cx="5499100" cy="6350000"/>
          </a:xfrm>
        </p:grpSpPr>
        <p:sp>
          <p:nvSpPr>
            <p:cNvPr id="8" name="Freeform 8"/>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9" name="Picture 9"/>
          <p:cNvPicPr>
            <a:picLocks noChangeAspect="1"/>
          </p:cNvPicPr>
          <p:nvPr/>
        </p:nvPicPr>
        <p:blipFill>
          <a:blip r:embed="rId4">
            <a:alphaModFix amt="4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055" t="12371" r="16491" b="31819"/>
          <a:stretch>
            <a:fillRect/>
          </a:stretch>
        </p:blipFill>
        <p:spPr>
          <a:xfrm>
            <a:off x="454187" y="2584891"/>
            <a:ext cx="8689813" cy="9588759"/>
          </a:xfrm>
          <a:prstGeom prst="rect">
            <a:avLst/>
          </a:prstGeom>
        </p:spPr>
      </p:pic>
      <p:pic>
        <p:nvPicPr>
          <p:cNvPr id="10" name="Picture 10"/>
          <p:cNvPicPr>
            <a:picLocks noChangeAspect="1"/>
          </p:cNvPicPr>
          <p:nvPr/>
        </p:nvPicPr>
        <p:blipFill>
          <a:blip r:embed="rId6"/>
          <a:srcRect/>
          <a:stretch>
            <a:fillRect/>
          </a:stretch>
        </p:blipFill>
        <p:spPr>
          <a:xfrm>
            <a:off x="16813702" y="9062910"/>
            <a:ext cx="891196" cy="849997"/>
          </a:xfrm>
          <a:prstGeom prst="rect">
            <a:avLst/>
          </a:prstGeom>
        </p:spPr>
      </p:pic>
      <p:sp>
        <p:nvSpPr>
          <p:cNvPr id="11" name="TextBox 11"/>
          <p:cNvSpPr txBox="1"/>
          <p:nvPr/>
        </p:nvSpPr>
        <p:spPr>
          <a:xfrm>
            <a:off x="1747133" y="1183788"/>
            <a:ext cx="6964806" cy="507365"/>
          </a:xfrm>
          <a:prstGeom prst="rect">
            <a:avLst/>
          </a:prstGeom>
        </p:spPr>
        <p:txBody>
          <a:bodyPr lIns="0" tIns="0" rIns="0" bIns="0" rtlCol="0" anchor="t">
            <a:spAutoFit/>
          </a:bodyPr>
          <a:lstStyle/>
          <a:p>
            <a:pPr>
              <a:lnSpc>
                <a:spcPts val="3955"/>
              </a:lnSpc>
            </a:pPr>
            <a:r>
              <a:rPr lang="en-US" sz="3500">
                <a:solidFill>
                  <a:srgbClr val="B6BF00"/>
                </a:solidFill>
                <a:latin typeface="Glacial Indifference Bold"/>
              </a:rPr>
              <a:t>LEARN. </a:t>
            </a:r>
            <a:r>
              <a:rPr lang="en-US" sz="3500">
                <a:solidFill>
                  <a:srgbClr val="FFFFFF"/>
                </a:solidFill>
                <a:latin typeface="Glacial Indifference Bold"/>
              </a:rPr>
              <a:t>CONNECT.</a:t>
            </a:r>
            <a:r>
              <a:rPr lang="en-US" sz="3500">
                <a:solidFill>
                  <a:srgbClr val="B6BF00"/>
                </a:solidFill>
                <a:latin typeface="Glacial Indifference Bold"/>
              </a:rPr>
              <a:t> </a:t>
            </a:r>
            <a:r>
              <a:rPr lang="en-US" sz="3500">
                <a:solidFill>
                  <a:srgbClr val="BD3632"/>
                </a:solidFill>
                <a:latin typeface="Glacial Indifference Bold"/>
              </a:rPr>
              <a:t>GROW.</a:t>
            </a:r>
          </a:p>
        </p:txBody>
      </p:sp>
      <p:sp>
        <p:nvSpPr>
          <p:cNvPr id="12" name="TextBox 12"/>
          <p:cNvSpPr txBox="1"/>
          <p:nvPr/>
        </p:nvSpPr>
        <p:spPr>
          <a:xfrm>
            <a:off x="1733278" y="3012049"/>
            <a:ext cx="15241142" cy="1477328"/>
          </a:xfrm>
          <a:prstGeom prst="rect">
            <a:avLst/>
          </a:prstGeom>
        </p:spPr>
        <p:txBody>
          <a:bodyPr lIns="0" tIns="0" rIns="0" bIns="0" rtlCol="0" anchor="t">
            <a:spAutoFit/>
          </a:bodyPr>
          <a:lstStyle/>
          <a:p>
            <a:r>
              <a:rPr lang="en-US" sz="9600" dirty="0">
                <a:solidFill>
                  <a:srgbClr val="B6BF00"/>
                </a:solidFill>
                <a:latin typeface="Mont Bold"/>
              </a:rPr>
              <a:t>It’s all in the details</a:t>
            </a:r>
          </a:p>
        </p:txBody>
      </p:sp>
      <p:sp>
        <p:nvSpPr>
          <p:cNvPr id="13" name="TextBox 13"/>
          <p:cNvSpPr txBox="1"/>
          <p:nvPr/>
        </p:nvSpPr>
        <p:spPr>
          <a:xfrm>
            <a:off x="1750754" y="6692990"/>
            <a:ext cx="14786492" cy="2260234"/>
          </a:xfrm>
          <a:prstGeom prst="rect">
            <a:avLst/>
          </a:prstGeom>
        </p:spPr>
        <p:txBody>
          <a:bodyPr lIns="0" tIns="0" rIns="0" bIns="0" rtlCol="0" anchor="t">
            <a:spAutoFit/>
          </a:bodyPr>
          <a:lstStyle/>
          <a:p>
            <a:pPr>
              <a:lnSpc>
                <a:spcPts val="19538"/>
              </a:lnSpc>
            </a:pPr>
            <a:r>
              <a:rPr lang="en-US" sz="10000" dirty="0">
                <a:solidFill>
                  <a:srgbClr val="FFFFFF"/>
                </a:solidFill>
                <a:latin typeface="Mont Bold Bold" panose="020B0604020202020204" charset="0"/>
              </a:rPr>
              <a:t>Brett Waller</a:t>
            </a:r>
          </a:p>
        </p:txBody>
      </p:sp>
      <p:sp>
        <p:nvSpPr>
          <p:cNvPr id="14" name="TextBox 12">
            <a:extLst>
              <a:ext uri="{FF2B5EF4-FFF2-40B4-BE49-F238E27FC236}">
                <a16:creationId xmlns:a16="http://schemas.microsoft.com/office/drawing/2014/main" id="{929F71A7-F13A-6BB1-3F90-3A09FC379EBC}"/>
              </a:ext>
            </a:extLst>
          </p:cNvPr>
          <p:cNvSpPr txBox="1"/>
          <p:nvPr/>
        </p:nvSpPr>
        <p:spPr>
          <a:xfrm>
            <a:off x="1770578" y="4630294"/>
            <a:ext cx="15934320" cy="923330"/>
          </a:xfrm>
          <a:prstGeom prst="rect">
            <a:avLst/>
          </a:prstGeom>
        </p:spPr>
        <p:txBody>
          <a:bodyPr wrap="square" lIns="0" tIns="0" rIns="0" bIns="0" rtlCol="0" anchor="t">
            <a:spAutoFit/>
          </a:bodyPr>
          <a:lstStyle/>
          <a:p>
            <a:r>
              <a:rPr lang="en-US" sz="6000" dirty="0">
                <a:solidFill>
                  <a:schemeClr val="bg1"/>
                </a:solidFill>
                <a:latin typeface="Mont Bold"/>
              </a:rPr>
              <a:t>The requirements of a successful notice</a:t>
            </a:r>
            <a:r>
              <a:rPr lang="en-US" sz="6000" dirty="0">
                <a:solidFill>
                  <a:srgbClr val="B6BF00"/>
                </a:solidFill>
                <a:latin typeface="Mont Bold"/>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noChangeAspect="1"/>
          </p:cNvGrpSpPr>
          <p:nvPr/>
        </p:nvGrpSpPr>
        <p:grpSpPr>
          <a:xfrm>
            <a:off x="11269653" y="1808515"/>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dpi="0" rotWithShape="1">
              <a:blip r:embed="rId5">
                <a:extLst>
                  <a:ext uri="{28A0092B-C50C-407E-A947-70E740481C1C}">
                    <a14:useLocalDpi xmlns:a14="http://schemas.microsoft.com/office/drawing/2010/main" val="0"/>
                  </a:ext>
                </a:extLst>
              </a:blip>
              <a:srcRect/>
              <a:stretch>
                <a:fillRect/>
              </a:stretch>
            </a:blipFill>
            <a:ln w="12700">
              <a:solidFill>
                <a:srgbClr val="000000"/>
              </a:solidFill>
            </a:ln>
          </p:spPr>
        </p:sp>
      </p:grpSp>
      <p:pic>
        <p:nvPicPr>
          <p:cNvPr id="2" name="E305-3">
            <a:hlinkClick r:id="" action="ppaction://media"/>
            <a:extLst>
              <a:ext uri="{FF2B5EF4-FFF2-40B4-BE49-F238E27FC236}">
                <a16:creationId xmlns:a16="http://schemas.microsoft.com/office/drawing/2014/main" id="{1649DC5C-5DBF-D14A-C84F-C0C069260723}"/>
              </a:ext>
            </a:extLst>
          </p:cNvPr>
          <p:cNvPicPr>
            <a:picLocks noChangeAspect="1"/>
          </p:cNvPicPr>
          <p:nvPr>
            <a:audioFile r:link="rId1"/>
            <p:extLst>
              <p:ext uri="{DAA4B4D4-6D71-4841-9C94-3DE7FCFB9230}">
                <p14:media xmlns:p14="http://schemas.microsoft.com/office/powerpoint/2010/main" r:embed="rId2">
                  <p14:trim st="46400" end="2641.6153"/>
                </p14:media>
              </p:ext>
            </p:extLst>
          </p:nvPr>
        </p:nvPicPr>
        <p:blipFill>
          <a:blip r:embed="rId6"/>
          <a:stretch>
            <a:fillRect/>
          </a:stretch>
        </p:blipFill>
        <p:spPr>
          <a:xfrm>
            <a:off x="144761" y="8879186"/>
            <a:ext cx="1234478" cy="1234478"/>
          </a:xfrm>
          <a:prstGeom prst="rect">
            <a:avLst/>
          </a:prstGeom>
        </p:spPr>
      </p:pic>
      <p:sp>
        <p:nvSpPr>
          <p:cNvPr id="6" name="AutoShape 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7" name="AutoShape 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16" name="Picture 16"/>
          <p:cNvPicPr>
            <a:picLocks noChangeAspect="1"/>
          </p:cNvPicPr>
          <p:nvPr/>
        </p:nvPicPr>
        <p:blipFill>
          <a:blip r:embed="rId7"/>
          <a:srcRect/>
          <a:stretch>
            <a:fillRect/>
          </a:stretch>
        </p:blipFill>
        <p:spPr>
          <a:xfrm>
            <a:off x="16537286" y="8669595"/>
            <a:ext cx="1234478" cy="1177410"/>
          </a:xfrm>
          <a:prstGeom prst="rect">
            <a:avLst/>
          </a:prstGeom>
        </p:spPr>
      </p:pic>
      <p:sp>
        <p:nvSpPr>
          <p:cNvPr id="20" name="TextBox 19">
            <a:extLst>
              <a:ext uri="{FF2B5EF4-FFF2-40B4-BE49-F238E27FC236}">
                <a16:creationId xmlns:a16="http://schemas.microsoft.com/office/drawing/2014/main" id="{74BA797E-97A3-3AA9-C3F0-4E6A80C8325E}"/>
              </a:ext>
            </a:extLst>
          </p:cNvPr>
          <p:cNvSpPr txBox="1"/>
          <p:nvPr/>
        </p:nvSpPr>
        <p:spPr>
          <a:xfrm>
            <a:off x="762000" y="3353877"/>
            <a:ext cx="9760849" cy="4154984"/>
          </a:xfrm>
          <a:prstGeom prst="rect">
            <a:avLst/>
          </a:prstGeom>
          <a:noFill/>
        </p:spPr>
        <p:txBody>
          <a:bodyPr wrap="square">
            <a:spAutoFit/>
          </a:bodyPr>
          <a:lstStyle/>
          <a:p>
            <a:r>
              <a:rPr lang="en-US" sz="4400" dirty="0"/>
              <a:t>Tenants and their guests shall not exhibit threatening, abusive, harassing,</a:t>
            </a:r>
          </a:p>
          <a:p>
            <a:r>
              <a:rPr lang="en-US" sz="4400" dirty="0"/>
              <a:t>intimidating, belligerent, or annoying conduct toward Landlord, Landlord’s site staff, agent, vendors or other authorized representatives.</a:t>
            </a:r>
          </a:p>
        </p:txBody>
      </p:sp>
      <p:sp>
        <p:nvSpPr>
          <p:cNvPr id="4" name="TextBox 3">
            <a:extLst>
              <a:ext uri="{FF2B5EF4-FFF2-40B4-BE49-F238E27FC236}">
                <a16:creationId xmlns:a16="http://schemas.microsoft.com/office/drawing/2014/main" id="{090F1AD9-BA49-AE9F-537F-E33977F42619}"/>
              </a:ext>
            </a:extLst>
          </p:cNvPr>
          <p:cNvSpPr txBox="1"/>
          <p:nvPr/>
        </p:nvSpPr>
        <p:spPr>
          <a:xfrm>
            <a:off x="1057454" y="1808514"/>
            <a:ext cx="12526543" cy="961802"/>
          </a:xfrm>
          <a:prstGeom prst="rect">
            <a:avLst/>
          </a:prstGeom>
        </p:spPr>
        <p:txBody>
          <a:bodyPr lIns="0" tIns="0" rIns="0" bIns="0" rtlCol="0" anchor="t">
            <a:spAutoFit/>
          </a:bodyPr>
          <a:lstStyle/>
          <a:p>
            <a:pPr>
              <a:lnSpc>
                <a:spcPts val="7500"/>
              </a:lnSpc>
            </a:pPr>
            <a:r>
              <a:rPr lang="en-US" sz="6000" dirty="0">
                <a:solidFill>
                  <a:srgbClr val="B6BF00"/>
                </a:solidFill>
                <a:latin typeface="Mont Bold"/>
              </a:rPr>
              <a:t>Tow Court</a:t>
            </a:r>
          </a:p>
        </p:txBody>
      </p:sp>
      <p:pic>
        <p:nvPicPr>
          <p:cNvPr id="18" name="Graphic 17" descr="Siren with solid fill">
            <a:extLst>
              <a:ext uri="{FF2B5EF4-FFF2-40B4-BE49-F238E27FC236}">
                <a16:creationId xmlns:a16="http://schemas.microsoft.com/office/drawing/2014/main" id="{43FD6C63-86AF-751F-5802-63C60F0B9E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4167" y="1151129"/>
            <a:ext cx="1836558" cy="1836558"/>
          </a:xfrm>
          <a:prstGeom prst="rect">
            <a:avLst/>
          </a:prstGeom>
        </p:spPr>
      </p:pic>
    </p:spTree>
    <p:extLst>
      <p:ext uri="{BB962C8B-B14F-4D97-AF65-F5344CB8AC3E}">
        <p14:creationId xmlns:p14="http://schemas.microsoft.com/office/powerpoint/2010/main" val="23133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15" name="TextBox 15"/>
          <p:cNvSpPr txBox="1"/>
          <p:nvPr/>
        </p:nvSpPr>
        <p:spPr>
          <a:xfrm>
            <a:off x="838201" y="1278261"/>
            <a:ext cx="17038338" cy="1712007"/>
          </a:xfrm>
          <a:prstGeom prst="rect">
            <a:avLst/>
          </a:prstGeom>
        </p:spPr>
        <p:txBody>
          <a:bodyPr wrap="square" lIns="0" tIns="0" rIns="0" bIns="0" rtlCol="0" anchor="t">
            <a:spAutoFit/>
          </a:bodyPr>
          <a:lstStyle/>
          <a:p>
            <a:pPr algn="ctr">
              <a:lnSpc>
                <a:spcPts val="6600"/>
              </a:lnSpc>
            </a:pPr>
            <a:r>
              <a:rPr lang="en-US" sz="6000" b="1" dirty="0">
                <a:solidFill>
                  <a:schemeClr val="tx1">
                    <a:lumMod val="85000"/>
                    <a:lumOff val="15000"/>
                  </a:schemeClr>
                </a:solidFill>
              </a:rPr>
              <a:t>"It's the little details that are vital. Little things make big things happen."</a:t>
            </a:r>
            <a:endParaRPr lang="en-US" sz="6000" dirty="0">
              <a:solidFill>
                <a:srgbClr val="B6BF00"/>
              </a:solidFill>
              <a:latin typeface="Mont Bold" panose="020B0604020202020204" charset="0"/>
            </a:endParaRPr>
          </a:p>
        </p:txBody>
      </p:sp>
      <p:sp>
        <p:nvSpPr>
          <p:cNvPr id="16" name="AutoShape 1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17" name="AutoShape 1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8" name="Group 18"/>
          <p:cNvGrpSpPr>
            <a:grpSpLocks noChangeAspect="1"/>
          </p:cNvGrpSpPr>
          <p:nvPr/>
        </p:nvGrpSpPr>
        <p:grpSpPr>
          <a:xfrm>
            <a:off x="-2888097" y="-4985281"/>
            <a:ext cx="5776195" cy="6669971"/>
            <a:chOff x="0" y="0"/>
            <a:chExt cx="5499100" cy="6350000"/>
          </a:xfrm>
        </p:grpSpPr>
        <p:sp>
          <p:nvSpPr>
            <p:cNvPr id="19" name="Freeform 1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20" name="Picture 20"/>
          <p:cNvPicPr>
            <a:picLocks noChangeAspect="1"/>
          </p:cNvPicPr>
          <p:nvPr/>
        </p:nvPicPr>
        <p:blipFill>
          <a:blip r:embed="rId4"/>
          <a:srcRect/>
          <a:stretch>
            <a:fillRect/>
          </a:stretch>
        </p:blipFill>
        <p:spPr>
          <a:xfrm>
            <a:off x="16642061" y="8784282"/>
            <a:ext cx="1234478" cy="1177410"/>
          </a:xfrm>
          <a:prstGeom prst="rect">
            <a:avLst/>
          </a:prstGeom>
        </p:spPr>
      </p:pic>
      <p:pic>
        <p:nvPicPr>
          <p:cNvPr id="1026" name="Picture 2" descr="Rainbow bottles | Water bottle, Bottle, Colours">
            <a:extLst>
              <a:ext uri="{FF2B5EF4-FFF2-40B4-BE49-F238E27FC236}">
                <a16:creationId xmlns:a16="http://schemas.microsoft.com/office/drawing/2014/main" id="{C391392B-F9B2-7D1D-2FC6-E28A1ACAC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130" y="3105733"/>
            <a:ext cx="11327027"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93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192536"/>
            <a:ext cx="12526543" cy="961802"/>
          </a:xfrm>
          <a:prstGeom prst="rect">
            <a:avLst/>
          </a:prstGeom>
        </p:spPr>
        <p:txBody>
          <a:bodyPr lIns="0" tIns="0" rIns="0" bIns="0" rtlCol="0" anchor="t">
            <a:spAutoFit/>
          </a:bodyPr>
          <a:lstStyle/>
          <a:p>
            <a:pPr>
              <a:lnSpc>
                <a:spcPts val="7500"/>
              </a:lnSpc>
            </a:pPr>
            <a:r>
              <a:rPr lang="en-US" sz="6000" dirty="0">
                <a:solidFill>
                  <a:srgbClr val="B6BF00"/>
                </a:solidFill>
                <a:latin typeface="Mont Bold"/>
              </a:rPr>
              <a:t>Unauthorized…</a:t>
            </a:r>
          </a:p>
        </p:txBody>
      </p:sp>
      <p:sp>
        <p:nvSpPr>
          <p:cNvPr id="6" name="AutoShape 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7" name="AutoShape 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8" name="Group 8"/>
          <p:cNvGrpSpPr>
            <a:grpSpLocks noChangeAspect="1"/>
          </p:cNvGrpSpPr>
          <p:nvPr/>
        </p:nvGrpSpPr>
        <p:grpSpPr>
          <a:xfrm>
            <a:off x="11269653" y="1808515"/>
            <a:ext cx="5776195" cy="6669971"/>
            <a:chOff x="0" y="0"/>
            <a:chExt cx="5499100" cy="6350000"/>
          </a:xfrm>
          <a:blipFill dpi="0" rotWithShape="1">
            <a:blip r:embed="rId3">
              <a:extLst>
                <a:ext uri="{28A0092B-C50C-407E-A947-70E740481C1C}">
                  <a14:useLocalDpi xmlns:a14="http://schemas.microsoft.com/office/drawing/2010/main" val="0"/>
                </a:ext>
              </a:extLst>
            </a:blip>
            <a:srcRect/>
            <a:stretch>
              <a:fillRect/>
            </a:stretch>
          </a:blipFill>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grpFill/>
            <a:ln w="12700">
              <a:solidFill>
                <a:srgbClr val="000000"/>
              </a:solidFill>
            </a:ln>
          </p:spPr>
        </p:sp>
      </p:gr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16" name="Picture 16"/>
          <p:cNvPicPr>
            <a:picLocks noChangeAspect="1"/>
          </p:cNvPicPr>
          <p:nvPr/>
        </p:nvPicPr>
        <p:blipFill>
          <a:blip r:embed="rId4"/>
          <a:srcRect/>
          <a:stretch>
            <a:fillRect/>
          </a:stretch>
        </p:blipFill>
        <p:spPr>
          <a:xfrm>
            <a:off x="16537286" y="8669595"/>
            <a:ext cx="1234478" cy="1177410"/>
          </a:xfrm>
          <a:prstGeom prst="rect">
            <a:avLst/>
          </a:prstGeom>
        </p:spPr>
      </p:pic>
      <p:sp>
        <p:nvSpPr>
          <p:cNvPr id="20" name="TextBox 19">
            <a:extLst>
              <a:ext uri="{FF2B5EF4-FFF2-40B4-BE49-F238E27FC236}">
                <a16:creationId xmlns:a16="http://schemas.microsoft.com/office/drawing/2014/main" id="{74BA797E-97A3-3AA9-C3F0-4E6A80C8325E}"/>
              </a:ext>
            </a:extLst>
          </p:cNvPr>
          <p:cNvSpPr txBox="1"/>
          <p:nvPr/>
        </p:nvSpPr>
        <p:spPr>
          <a:xfrm>
            <a:off x="737980" y="4410700"/>
            <a:ext cx="9254649" cy="1938992"/>
          </a:xfrm>
          <a:prstGeom prst="rect">
            <a:avLst/>
          </a:prstGeom>
          <a:noFill/>
        </p:spPr>
        <p:txBody>
          <a:bodyPr wrap="square">
            <a:spAutoFit/>
          </a:bodyPr>
          <a:lstStyle/>
          <a:p>
            <a:r>
              <a:rPr lang="en-US" sz="6000" dirty="0"/>
              <a:t>“There are unauthorized occupants in the unit.” </a:t>
            </a:r>
          </a:p>
        </p:txBody>
      </p:sp>
    </p:spTree>
    <p:extLst>
      <p:ext uri="{BB962C8B-B14F-4D97-AF65-F5344CB8AC3E}">
        <p14:creationId xmlns:p14="http://schemas.microsoft.com/office/powerpoint/2010/main" val="4089930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192536"/>
            <a:ext cx="12526543" cy="961802"/>
          </a:xfrm>
          <a:prstGeom prst="rect">
            <a:avLst/>
          </a:prstGeom>
        </p:spPr>
        <p:txBody>
          <a:bodyPr lIns="0" tIns="0" rIns="0" bIns="0" rtlCol="0" anchor="t">
            <a:spAutoFit/>
          </a:bodyPr>
          <a:lstStyle/>
          <a:p>
            <a:pPr>
              <a:lnSpc>
                <a:spcPts val="7500"/>
              </a:lnSpc>
            </a:pPr>
            <a:r>
              <a:rPr lang="en-US" sz="6000" dirty="0">
                <a:solidFill>
                  <a:srgbClr val="B6BF00"/>
                </a:solidFill>
                <a:latin typeface="Mont Bold"/>
              </a:rPr>
              <a:t>Unauthorized…</a:t>
            </a:r>
          </a:p>
        </p:txBody>
      </p:sp>
      <p:sp>
        <p:nvSpPr>
          <p:cNvPr id="6" name="AutoShape 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7" name="AutoShape 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8" name="Group 8"/>
          <p:cNvGrpSpPr>
            <a:grpSpLocks noChangeAspect="1"/>
          </p:cNvGrpSpPr>
          <p:nvPr/>
        </p:nvGrpSpPr>
        <p:grpSpPr>
          <a:xfrm>
            <a:off x="11238723" y="1808514"/>
            <a:ext cx="5776195" cy="6669971"/>
            <a:chOff x="0" y="0"/>
            <a:chExt cx="5499100" cy="6350000"/>
          </a:xfrm>
          <a:blipFill dpi="0" rotWithShape="1">
            <a:blip r:embed="rId3">
              <a:extLst>
                <a:ext uri="{28A0092B-C50C-407E-A947-70E740481C1C}">
                  <a14:useLocalDpi xmlns:a14="http://schemas.microsoft.com/office/drawing/2010/main" val="0"/>
                </a:ext>
              </a:extLst>
            </a:blip>
            <a:srcRect/>
            <a:stretch>
              <a:fillRect/>
            </a:stretch>
          </a:blipFill>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dpi="0" rotWithShape="1">
              <a:blip r:embed="rId4"/>
              <a:srcRect/>
              <a:stretch>
                <a:fillRect/>
              </a:stretch>
            </a:blipFill>
            <a:ln w="12700">
              <a:solidFill>
                <a:srgbClr val="000000"/>
              </a:solidFill>
            </a:ln>
          </p:spPr>
        </p:sp>
      </p:gr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sp>
        <p:nvSpPr>
          <p:cNvPr id="2" name="Freeform 9">
            <a:extLst>
              <a:ext uri="{FF2B5EF4-FFF2-40B4-BE49-F238E27FC236}">
                <a16:creationId xmlns:a16="http://schemas.microsoft.com/office/drawing/2014/main" id="{F37DB07F-C4A3-6089-C04A-ED00249EF19C}"/>
              </a:ext>
            </a:extLst>
          </p:cNvPr>
          <p:cNvSpPr/>
          <p:nvPr/>
        </p:nvSpPr>
        <p:spPr>
          <a:xfrm>
            <a:off x="11222718" y="1808514"/>
            <a:ext cx="5776195" cy="6669971"/>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noFill/>
          <a:ln w="12700">
            <a:solidFill>
              <a:srgbClr val="000000"/>
            </a:solidFill>
          </a:ln>
        </p:spPr>
      </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16" name="Picture 16"/>
          <p:cNvPicPr>
            <a:picLocks noChangeAspect="1"/>
          </p:cNvPicPr>
          <p:nvPr/>
        </p:nvPicPr>
        <p:blipFill>
          <a:blip r:embed="rId5"/>
          <a:srcRect/>
          <a:stretch>
            <a:fillRect/>
          </a:stretch>
        </p:blipFill>
        <p:spPr>
          <a:xfrm>
            <a:off x="16537286" y="8669595"/>
            <a:ext cx="1234478" cy="1177410"/>
          </a:xfrm>
          <a:prstGeom prst="rect">
            <a:avLst/>
          </a:prstGeom>
        </p:spPr>
      </p:pic>
      <p:sp>
        <p:nvSpPr>
          <p:cNvPr id="20" name="TextBox 19">
            <a:extLst>
              <a:ext uri="{FF2B5EF4-FFF2-40B4-BE49-F238E27FC236}">
                <a16:creationId xmlns:a16="http://schemas.microsoft.com/office/drawing/2014/main" id="{74BA797E-97A3-3AA9-C3F0-4E6A80C8325E}"/>
              </a:ext>
            </a:extLst>
          </p:cNvPr>
          <p:cNvSpPr txBox="1"/>
          <p:nvPr/>
        </p:nvSpPr>
        <p:spPr>
          <a:xfrm>
            <a:off x="1219503" y="3985122"/>
            <a:ext cx="9254649" cy="1938992"/>
          </a:xfrm>
          <a:prstGeom prst="rect">
            <a:avLst/>
          </a:prstGeom>
          <a:noFill/>
        </p:spPr>
        <p:txBody>
          <a:bodyPr wrap="square">
            <a:spAutoFit/>
          </a:bodyPr>
          <a:lstStyle/>
          <a:p>
            <a:r>
              <a:rPr lang="en-US" sz="6000" dirty="0"/>
              <a:t>“It was reported that you have a dog.”</a:t>
            </a:r>
          </a:p>
        </p:txBody>
      </p:sp>
    </p:spTree>
    <p:extLst>
      <p:ext uri="{BB962C8B-B14F-4D97-AF65-F5344CB8AC3E}">
        <p14:creationId xmlns:p14="http://schemas.microsoft.com/office/powerpoint/2010/main" val="15062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192536"/>
            <a:ext cx="12526543" cy="961802"/>
          </a:xfrm>
          <a:prstGeom prst="rect">
            <a:avLst/>
          </a:prstGeom>
        </p:spPr>
        <p:txBody>
          <a:bodyPr lIns="0" tIns="0" rIns="0" bIns="0" rtlCol="0" anchor="t">
            <a:spAutoFit/>
          </a:bodyPr>
          <a:lstStyle/>
          <a:p>
            <a:pPr>
              <a:lnSpc>
                <a:spcPts val="7500"/>
              </a:lnSpc>
            </a:pPr>
            <a:r>
              <a:rPr lang="en-US" sz="6000" dirty="0">
                <a:solidFill>
                  <a:srgbClr val="B6BF00"/>
                </a:solidFill>
                <a:latin typeface="Mont Bold"/>
              </a:rPr>
              <a:t>Take out the trash</a:t>
            </a:r>
          </a:p>
        </p:txBody>
      </p:sp>
      <p:sp>
        <p:nvSpPr>
          <p:cNvPr id="6" name="AutoShape 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7" name="AutoShape 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8" name="Group 8"/>
          <p:cNvGrpSpPr>
            <a:grpSpLocks noChangeAspect="1"/>
          </p:cNvGrpSpPr>
          <p:nvPr/>
        </p:nvGrpSpPr>
        <p:grpSpPr>
          <a:xfrm>
            <a:off x="11269653" y="1808515"/>
            <a:ext cx="5776195" cy="6669971"/>
            <a:chOff x="0" y="0"/>
            <a:chExt cx="5499100" cy="6350000"/>
          </a:xfrm>
          <a:blipFill dpi="0" rotWithShape="1">
            <a:blip r:embed="rId3">
              <a:extLst>
                <a:ext uri="{28A0092B-C50C-407E-A947-70E740481C1C}">
                  <a14:useLocalDpi xmlns:a14="http://schemas.microsoft.com/office/drawing/2010/main" val="0"/>
                </a:ext>
              </a:extLst>
            </a:blip>
            <a:srcRect/>
            <a:stretch>
              <a:fillRect/>
            </a:stretch>
          </a:blipFill>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grpFill/>
            <a:ln w="12700">
              <a:solidFill>
                <a:srgbClr val="000000"/>
              </a:solidFill>
            </a:ln>
          </p:spPr>
        </p:sp>
      </p:gr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16" name="Picture 16"/>
          <p:cNvPicPr>
            <a:picLocks noChangeAspect="1"/>
          </p:cNvPicPr>
          <p:nvPr/>
        </p:nvPicPr>
        <p:blipFill>
          <a:blip r:embed="rId4"/>
          <a:srcRect/>
          <a:stretch>
            <a:fillRect/>
          </a:stretch>
        </p:blipFill>
        <p:spPr>
          <a:xfrm>
            <a:off x="16537286" y="8669595"/>
            <a:ext cx="1234478" cy="1177410"/>
          </a:xfrm>
          <a:prstGeom prst="rect">
            <a:avLst/>
          </a:prstGeom>
        </p:spPr>
      </p:pic>
      <p:sp>
        <p:nvSpPr>
          <p:cNvPr id="20" name="TextBox 19">
            <a:extLst>
              <a:ext uri="{FF2B5EF4-FFF2-40B4-BE49-F238E27FC236}">
                <a16:creationId xmlns:a16="http://schemas.microsoft.com/office/drawing/2014/main" id="{74BA797E-97A3-3AA9-C3F0-4E6A80C8325E}"/>
              </a:ext>
            </a:extLst>
          </p:cNvPr>
          <p:cNvSpPr txBox="1"/>
          <p:nvPr/>
        </p:nvSpPr>
        <p:spPr>
          <a:xfrm>
            <a:off x="838200" y="3543300"/>
            <a:ext cx="9844632" cy="4154984"/>
          </a:xfrm>
          <a:prstGeom prst="rect">
            <a:avLst/>
          </a:prstGeom>
          <a:noFill/>
        </p:spPr>
        <p:txBody>
          <a:bodyPr wrap="square">
            <a:spAutoFit/>
          </a:bodyPr>
          <a:lstStyle/>
          <a:p>
            <a:pPr algn="l"/>
            <a:r>
              <a:rPr lang="en-US" sz="4400" b="0" i="0" u="none" strike="noStrike" baseline="0" dirty="0">
                <a:latin typeface="ArialMT"/>
              </a:rPr>
              <a:t>All trash and garbage must be tied in plastic bags and placed inside the dumpster or trash compactor closest to the Tenant’s unit. Do not leave trash outside any door, in the hallway or on the patio/ balcony. </a:t>
            </a:r>
            <a:endParaRPr lang="en-US" sz="13800" dirty="0"/>
          </a:p>
        </p:txBody>
      </p:sp>
      <p:grpSp>
        <p:nvGrpSpPr>
          <p:cNvPr id="2" name="Group 12">
            <a:extLst>
              <a:ext uri="{FF2B5EF4-FFF2-40B4-BE49-F238E27FC236}">
                <a16:creationId xmlns:a16="http://schemas.microsoft.com/office/drawing/2014/main" id="{220CB45D-CB6F-4838-988D-8EBDBB7787E6}"/>
              </a:ext>
            </a:extLst>
          </p:cNvPr>
          <p:cNvGrpSpPr>
            <a:grpSpLocks noChangeAspect="1"/>
          </p:cNvGrpSpPr>
          <p:nvPr/>
        </p:nvGrpSpPr>
        <p:grpSpPr>
          <a:xfrm>
            <a:off x="11254807" y="1798989"/>
            <a:ext cx="5776195" cy="6669971"/>
            <a:chOff x="0" y="0"/>
            <a:chExt cx="5499100" cy="6350000"/>
          </a:xfrm>
        </p:grpSpPr>
        <p:sp>
          <p:nvSpPr>
            <p:cNvPr id="4" name="Freeform 13">
              <a:extLst>
                <a:ext uri="{FF2B5EF4-FFF2-40B4-BE49-F238E27FC236}">
                  <a16:creationId xmlns:a16="http://schemas.microsoft.com/office/drawing/2014/main" id="{50E0C438-B903-AB61-C994-05278BBF50AD}"/>
                </a:ext>
              </a:extLst>
            </p:cNvPr>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spTree>
    <p:extLst>
      <p:ext uri="{BB962C8B-B14F-4D97-AF65-F5344CB8AC3E}">
        <p14:creationId xmlns:p14="http://schemas.microsoft.com/office/powerpoint/2010/main" val="132175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31881" y="32285"/>
            <a:ext cx="18288000" cy="10287000"/>
          </a:xfrm>
          <a:prstGeom prst="rect">
            <a:avLst/>
          </a:prstGeom>
        </p:spPr>
      </p:pic>
      <p:sp>
        <p:nvSpPr>
          <p:cNvPr id="3" name="TextBox 3"/>
          <p:cNvSpPr txBox="1"/>
          <p:nvPr/>
        </p:nvSpPr>
        <p:spPr>
          <a:xfrm>
            <a:off x="1028700" y="1278261"/>
            <a:ext cx="13291208" cy="1712007"/>
          </a:xfrm>
          <a:prstGeom prst="rect">
            <a:avLst/>
          </a:prstGeom>
        </p:spPr>
        <p:txBody>
          <a:bodyPr lIns="0" tIns="0" rIns="0" bIns="0" rtlCol="0" anchor="t">
            <a:spAutoFit/>
          </a:bodyPr>
          <a:lstStyle/>
          <a:p>
            <a:pPr>
              <a:lnSpc>
                <a:spcPts val="6600"/>
              </a:lnSpc>
            </a:pPr>
            <a:r>
              <a:rPr lang="en-US" sz="6000" dirty="0">
                <a:solidFill>
                  <a:srgbClr val="B6BF00"/>
                </a:solidFill>
                <a:latin typeface="Mont Bold" panose="020B0604020202020204" charset="0"/>
              </a:rPr>
              <a:t>Opportunities to Improve your Notice</a:t>
            </a:r>
          </a:p>
        </p:txBody>
      </p:sp>
      <p:sp>
        <p:nvSpPr>
          <p:cNvPr id="4" name="TextBox 4"/>
          <p:cNvSpPr txBox="1"/>
          <p:nvPr/>
        </p:nvSpPr>
        <p:spPr>
          <a:xfrm>
            <a:off x="762000" y="2572745"/>
            <a:ext cx="9677400" cy="982000"/>
          </a:xfrm>
          <a:prstGeom prst="rect">
            <a:avLst/>
          </a:prstGeom>
        </p:spPr>
        <p:txBody>
          <a:bodyPr wrap="square" lIns="0" tIns="0" rIns="0" bIns="0" rtlCol="0" anchor="t">
            <a:spAutoFit/>
          </a:bodyPr>
          <a:lstStyle/>
          <a:p>
            <a:pPr marL="0" indent="0" algn="ctr">
              <a:lnSpc>
                <a:spcPct val="134000"/>
              </a:lnSpc>
              <a:buNone/>
            </a:pPr>
            <a:endParaRPr lang="en-US" sz="2499" dirty="0">
              <a:solidFill>
                <a:srgbClr val="003C69"/>
              </a:solidFill>
              <a:latin typeface="Glacial Indifference"/>
            </a:endParaRPr>
          </a:p>
          <a:p>
            <a:pPr marL="0" indent="0" algn="ctr">
              <a:lnSpc>
                <a:spcPct val="134000"/>
              </a:lnSpc>
              <a:buNone/>
            </a:pPr>
            <a:endParaRPr lang="en-US" sz="2499" dirty="0">
              <a:solidFill>
                <a:srgbClr val="003C69"/>
              </a:solidFill>
              <a:latin typeface="Glacial Indifference"/>
            </a:endParaRPr>
          </a:p>
        </p:txBody>
      </p:sp>
      <p:sp>
        <p:nvSpPr>
          <p:cNvPr id="5" name="AutoShape 5"/>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6" name="Group 6" descr="Continuous Improvement with solid fill"/>
          <p:cNvGrpSpPr>
            <a:grpSpLocks noChangeAspect="1"/>
          </p:cNvGrpSpPr>
          <p:nvPr/>
        </p:nvGrpSpPr>
        <p:grpSpPr>
          <a:xfrm>
            <a:off x="11269653" y="1808515"/>
            <a:ext cx="5776195" cy="6669971"/>
            <a:chOff x="0" y="0"/>
            <a:chExt cx="5499100" cy="63500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grpFill/>
            <a:ln w="12700">
              <a:solidFill>
                <a:srgbClr val="000000"/>
              </a:solidFill>
            </a:ln>
          </p:spPr>
        </p:sp>
      </p:grpSp>
      <p:grpSp>
        <p:nvGrpSpPr>
          <p:cNvPr id="8" name="Group 8"/>
          <p:cNvGrpSpPr>
            <a:grpSpLocks noChangeAspect="1"/>
          </p:cNvGrpSpPr>
          <p:nvPr/>
        </p:nvGrpSpPr>
        <p:grpSpPr>
          <a:xfrm>
            <a:off x="14266428" y="-3363560"/>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grpSp>
        <p:nvGrpSpPr>
          <p:cNvPr id="10" name="Group 10"/>
          <p:cNvGrpSpPr>
            <a:grpSpLocks noChangeAspect="1"/>
          </p:cNvGrpSpPr>
          <p:nvPr/>
        </p:nvGrpSpPr>
        <p:grpSpPr>
          <a:xfrm>
            <a:off x="17259300" y="179899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2888097" y="-4985281"/>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pic>
        <p:nvPicPr>
          <p:cNvPr id="14" name="Picture 14"/>
          <p:cNvPicPr>
            <a:picLocks noChangeAspect="1"/>
          </p:cNvPicPr>
          <p:nvPr/>
        </p:nvPicPr>
        <p:blipFill>
          <a:blip r:embed="rId6"/>
          <a:srcRect/>
          <a:stretch>
            <a:fillRect/>
          </a:stretch>
        </p:blipFill>
        <p:spPr>
          <a:xfrm>
            <a:off x="16813702" y="9062910"/>
            <a:ext cx="891196" cy="849997"/>
          </a:xfrm>
          <a:prstGeom prst="rect">
            <a:avLst/>
          </a:prstGeom>
        </p:spPr>
      </p:pic>
      <p:pic>
        <p:nvPicPr>
          <p:cNvPr id="17" name="Graphic 16" descr="Video camera outline">
            <a:extLst>
              <a:ext uri="{FF2B5EF4-FFF2-40B4-BE49-F238E27FC236}">
                <a16:creationId xmlns:a16="http://schemas.microsoft.com/office/drawing/2014/main" id="{84DCF11D-1995-50FA-392F-E7B2CC277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0200" y="5192340"/>
            <a:ext cx="914400" cy="914400"/>
          </a:xfrm>
          <a:prstGeom prst="rect">
            <a:avLst/>
          </a:prstGeom>
        </p:spPr>
      </p:pic>
      <p:pic>
        <p:nvPicPr>
          <p:cNvPr id="19" name="Graphic 18" descr="Group of people with solid fill">
            <a:extLst>
              <a:ext uri="{FF2B5EF4-FFF2-40B4-BE49-F238E27FC236}">
                <a16:creationId xmlns:a16="http://schemas.microsoft.com/office/drawing/2014/main" id="{FCE3C190-477A-889F-2E1E-6FAA38C3E3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0200" y="3771900"/>
            <a:ext cx="914400" cy="914400"/>
          </a:xfrm>
          <a:prstGeom prst="rect">
            <a:avLst/>
          </a:prstGeom>
        </p:spPr>
      </p:pic>
      <p:pic>
        <p:nvPicPr>
          <p:cNvPr id="21" name="Graphic 20" descr="Camera outline">
            <a:extLst>
              <a:ext uri="{FF2B5EF4-FFF2-40B4-BE49-F238E27FC236}">
                <a16:creationId xmlns:a16="http://schemas.microsoft.com/office/drawing/2014/main" id="{D28B5760-FBC2-38B7-D971-8FD7B5B3BD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33698" y="6610812"/>
            <a:ext cx="914400" cy="914400"/>
          </a:xfrm>
          <a:prstGeom prst="rect">
            <a:avLst/>
          </a:prstGeom>
        </p:spPr>
      </p:pic>
      <p:pic>
        <p:nvPicPr>
          <p:cNvPr id="23" name="Graphic 22" descr="Police male with solid fill">
            <a:extLst>
              <a:ext uri="{FF2B5EF4-FFF2-40B4-BE49-F238E27FC236}">
                <a16:creationId xmlns:a16="http://schemas.microsoft.com/office/drawing/2014/main" id="{385A331A-A2A5-869D-21DE-CE1D188B62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00112" y="6603538"/>
            <a:ext cx="914400" cy="914400"/>
          </a:xfrm>
          <a:prstGeom prst="rect">
            <a:avLst/>
          </a:prstGeom>
        </p:spPr>
      </p:pic>
      <p:pic>
        <p:nvPicPr>
          <p:cNvPr id="25" name="Graphic 24" descr="Scientist female with solid fill">
            <a:extLst>
              <a:ext uri="{FF2B5EF4-FFF2-40B4-BE49-F238E27FC236}">
                <a16:creationId xmlns:a16="http://schemas.microsoft.com/office/drawing/2014/main" id="{AA70582B-D120-33E1-2C8B-E4D677C9710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00905" y="3766927"/>
            <a:ext cx="914400" cy="914400"/>
          </a:xfrm>
          <a:prstGeom prst="rect">
            <a:avLst/>
          </a:prstGeom>
        </p:spPr>
      </p:pic>
      <p:pic>
        <p:nvPicPr>
          <p:cNvPr id="27" name="Graphic 26" descr="Document outline">
            <a:extLst>
              <a:ext uri="{FF2B5EF4-FFF2-40B4-BE49-F238E27FC236}">
                <a16:creationId xmlns:a16="http://schemas.microsoft.com/office/drawing/2014/main" id="{4CCE70A1-29BC-8104-BFEE-157DE9DA6A6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59835" y="5143500"/>
            <a:ext cx="914400" cy="914400"/>
          </a:xfrm>
          <a:prstGeom prst="rect">
            <a:avLst/>
          </a:prstGeom>
        </p:spPr>
      </p:pic>
      <p:sp>
        <p:nvSpPr>
          <p:cNvPr id="30" name="TextBox 29">
            <a:extLst>
              <a:ext uri="{FF2B5EF4-FFF2-40B4-BE49-F238E27FC236}">
                <a16:creationId xmlns:a16="http://schemas.microsoft.com/office/drawing/2014/main" id="{E7F1E057-3B79-9D16-BC5C-028B41E24009}"/>
              </a:ext>
            </a:extLst>
          </p:cNvPr>
          <p:cNvSpPr txBox="1"/>
          <p:nvPr/>
        </p:nvSpPr>
        <p:spPr>
          <a:xfrm>
            <a:off x="2806211" y="3802192"/>
            <a:ext cx="2342390" cy="1077218"/>
          </a:xfrm>
          <a:prstGeom prst="rect">
            <a:avLst/>
          </a:prstGeom>
          <a:noFill/>
        </p:spPr>
        <p:txBody>
          <a:bodyPr wrap="square" rtlCol="0">
            <a:spAutoFit/>
          </a:bodyPr>
          <a:lstStyle/>
          <a:p>
            <a:r>
              <a:rPr lang="en-US" sz="3200" dirty="0">
                <a:latin typeface="ArialMT"/>
              </a:rPr>
              <a:t>Witness Statements</a:t>
            </a:r>
          </a:p>
        </p:txBody>
      </p:sp>
      <p:sp>
        <p:nvSpPr>
          <p:cNvPr id="31" name="TextBox 30">
            <a:extLst>
              <a:ext uri="{FF2B5EF4-FFF2-40B4-BE49-F238E27FC236}">
                <a16:creationId xmlns:a16="http://schemas.microsoft.com/office/drawing/2014/main" id="{F03528B8-5816-A431-8D5F-500138052A2F}"/>
              </a:ext>
            </a:extLst>
          </p:cNvPr>
          <p:cNvSpPr txBox="1"/>
          <p:nvPr/>
        </p:nvSpPr>
        <p:spPr>
          <a:xfrm>
            <a:off x="2844794" y="5143500"/>
            <a:ext cx="2911672" cy="1077218"/>
          </a:xfrm>
          <a:prstGeom prst="rect">
            <a:avLst/>
          </a:prstGeom>
          <a:noFill/>
        </p:spPr>
        <p:txBody>
          <a:bodyPr wrap="square" rtlCol="0">
            <a:spAutoFit/>
          </a:bodyPr>
          <a:lstStyle/>
          <a:p>
            <a:r>
              <a:rPr lang="en-US" sz="3200" dirty="0">
                <a:latin typeface="ArialMT"/>
              </a:rPr>
              <a:t>Security video footage</a:t>
            </a:r>
          </a:p>
        </p:txBody>
      </p:sp>
      <p:sp>
        <p:nvSpPr>
          <p:cNvPr id="32" name="TextBox 31">
            <a:extLst>
              <a:ext uri="{FF2B5EF4-FFF2-40B4-BE49-F238E27FC236}">
                <a16:creationId xmlns:a16="http://schemas.microsoft.com/office/drawing/2014/main" id="{3F9C0559-9BDA-B7A9-32AF-CA4A4C329756}"/>
              </a:ext>
            </a:extLst>
          </p:cNvPr>
          <p:cNvSpPr txBox="1"/>
          <p:nvPr/>
        </p:nvSpPr>
        <p:spPr>
          <a:xfrm>
            <a:off x="2839043" y="6722185"/>
            <a:ext cx="2507418" cy="584775"/>
          </a:xfrm>
          <a:prstGeom prst="rect">
            <a:avLst/>
          </a:prstGeom>
          <a:noFill/>
        </p:spPr>
        <p:txBody>
          <a:bodyPr wrap="none" rtlCol="0">
            <a:spAutoFit/>
          </a:bodyPr>
          <a:lstStyle/>
          <a:p>
            <a:r>
              <a:rPr lang="en-US" sz="3200" dirty="0">
                <a:latin typeface="ArialMT"/>
              </a:rPr>
              <a:t>Photographs</a:t>
            </a:r>
          </a:p>
        </p:txBody>
      </p:sp>
      <p:sp>
        <p:nvSpPr>
          <p:cNvPr id="33" name="TextBox 32">
            <a:extLst>
              <a:ext uri="{FF2B5EF4-FFF2-40B4-BE49-F238E27FC236}">
                <a16:creationId xmlns:a16="http://schemas.microsoft.com/office/drawing/2014/main" id="{D5FA6987-92C9-6536-D7AF-0D1F97EB29D3}"/>
              </a:ext>
            </a:extLst>
          </p:cNvPr>
          <p:cNvSpPr txBox="1"/>
          <p:nvPr/>
        </p:nvSpPr>
        <p:spPr>
          <a:xfrm>
            <a:off x="7528757" y="3766927"/>
            <a:ext cx="2858026" cy="1077218"/>
          </a:xfrm>
          <a:prstGeom prst="rect">
            <a:avLst/>
          </a:prstGeom>
          <a:noFill/>
        </p:spPr>
        <p:txBody>
          <a:bodyPr wrap="square" rtlCol="0">
            <a:spAutoFit/>
          </a:bodyPr>
          <a:lstStyle/>
          <a:p>
            <a:r>
              <a:rPr lang="en-US" sz="3200" dirty="0">
                <a:latin typeface="ArialMT"/>
              </a:rPr>
              <a:t>Professional testing</a:t>
            </a:r>
          </a:p>
        </p:txBody>
      </p:sp>
      <p:sp>
        <p:nvSpPr>
          <p:cNvPr id="34" name="TextBox 33">
            <a:extLst>
              <a:ext uri="{FF2B5EF4-FFF2-40B4-BE49-F238E27FC236}">
                <a16:creationId xmlns:a16="http://schemas.microsoft.com/office/drawing/2014/main" id="{DF87071A-AA12-1E12-3D51-E2115F0BCB58}"/>
              </a:ext>
            </a:extLst>
          </p:cNvPr>
          <p:cNvSpPr txBox="1"/>
          <p:nvPr/>
        </p:nvSpPr>
        <p:spPr>
          <a:xfrm>
            <a:off x="7547513" y="5308312"/>
            <a:ext cx="2666114" cy="584775"/>
          </a:xfrm>
          <a:prstGeom prst="rect">
            <a:avLst/>
          </a:prstGeom>
          <a:noFill/>
        </p:spPr>
        <p:txBody>
          <a:bodyPr wrap="none" rtlCol="0">
            <a:spAutoFit/>
          </a:bodyPr>
          <a:lstStyle/>
          <a:p>
            <a:r>
              <a:rPr lang="en-US" sz="3200" dirty="0">
                <a:latin typeface="ArialMT"/>
              </a:rPr>
              <a:t>Court records</a:t>
            </a:r>
          </a:p>
        </p:txBody>
      </p:sp>
      <p:sp>
        <p:nvSpPr>
          <p:cNvPr id="35" name="TextBox 34">
            <a:extLst>
              <a:ext uri="{FF2B5EF4-FFF2-40B4-BE49-F238E27FC236}">
                <a16:creationId xmlns:a16="http://schemas.microsoft.com/office/drawing/2014/main" id="{BDDA9F4C-ED0A-4CC0-AB73-B392A7A9C2A9}"/>
              </a:ext>
            </a:extLst>
          </p:cNvPr>
          <p:cNvSpPr txBox="1"/>
          <p:nvPr/>
        </p:nvSpPr>
        <p:spPr>
          <a:xfrm>
            <a:off x="7618419" y="6569436"/>
            <a:ext cx="2223126" cy="1077218"/>
          </a:xfrm>
          <a:prstGeom prst="rect">
            <a:avLst/>
          </a:prstGeom>
          <a:noFill/>
        </p:spPr>
        <p:txBody>
          <a:bodyPr wrap="square" rtlCol="0">
            <a:spAutoFit/>
          </a:bodyPr>
          <a:lstStyle/>
          <a:p>
            <a:r>
              <a:rPr lang="en-US" sz="3200" dirty="0">
                <a:latin typeface="ArialMT"/>
              </a:rPr>
              <a:t>Police Reports</a:t>
            </a:r>
          </a:p>
        </p:txBody>
      </p:sp>
    </p:spTree>
    <p:extLst>
      <p:ext uri="{BB962C8B-B14F-4D97-AF65-F5344CB8AC3E}">
        <p14:creationId xmlns:p14="http://schemas.microsoft.com/office/powerpoint/2010/main" val="3299630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228600" y="-371162"/>
            <a:ext cx="18288000" cy="10287000"/>
          </a:xfrm>
          <a:prstGeom prst="rect">
            <a:avLst/>
          </a:prstGeom>
        </p:spPr>
      </p:pic>
      <p:sp>
        <p:nvSpPr>
          <p:cNvPr id="3" name="TextBox 3"/>
          <p:cNvSpPr txBox="1"/>
          <p:nvPr/>
        </p:nvSpPr>
        <p:spPr>
          <a:xfrm>
            <a:off x="1028700" y="1278261"/>
            <a:ext cx="13291208" cy="846386"/>
          </a:xfrm>
          <a:prstGeom prst="rect">
            <a:avLst/>
          </a:prstGeom>
        </p:spPr>
        <p:txBody>
          <a:bodyPr lIns="0" tIns="0" rIns="0" bIns="0" rtlCol="0" anchor="t">
            <a:spAutoFit/>
          </a:bodyPr>
          <a:lstStyle/>
          <a:p>
            <a:pPr>
              <a:lnSpc>
                <a:spcPts val="6600"/>
              </a:lnSpc>
            </a:pPr>
            <a:r>
              <a:rPr lang="en-US" sz="5400" dirty="0">
                <a:solidFill>
                  <a:srgbClr val="B6BF00"/>
                </a:solidFill>
                <a:latin typeface="Mont Bold" panose="020B0604020202020204" charset="0"/>
              </a:rPr>
              <a:t>Do’s and Don’ts of Notice Language</a:t>
            </a:r>
          </a:p>
        </p:txBody>
      </p:sp>
      <p:sp>
        <p:nvSpPr>
          <p:cNvPr id="4" name="TextBox 4"/>
          <p:cNvSpPr txBox="1"/>
          <p:nvPr/>
        </p:nvSpPr>
        <p:spPr>
          <a:xfrm>
            <a:off x="762000" y="2572745"/>
            <a:ext cx="9677400" cy="982000"/>
          </a:xfrm>
          <a:prstGeom prst="rect">
            <a:avLst/>
          </a:prstGeom>
        </p:spPr>
        <p:txBody>
          <a:bodyPr wrap="square" lIns="0" tIns="0" rIns="0" bIns="0" rtlCol="0" anchor="t">
            <a:spAutoFit/>
          </a:bodyPr>
          <a:lstStyle/>
          <a:p>
            <a:pPr marL="0" indent="0" algn="ctr">
              <a:lnSpc>
                <a:spcPct val="134000"/>
              </a:lnSpc>
              <a:buNone/>
            </a:pPr>
            <a:endParaRPr lang="en-US" sz="2499" dirty="0">
              <a:solidFill>
                <a:srgbClr val="003C69"/>
              </a:solidFill>
              <a:latin typeface="Glacial Indifference"/>
            </a:endParaRPr>
          </a:p>
          <a:p>
            <a:pPr marL="0" indent="0" algn="ctr">
              <a:lnSpc>
                <a:spcPct val="134000"/>
              </a:lnSpc>
              <a:buNone/>
            </a:pPr>
            <a:endParaRPr lang="en-US" sz="2499" dirty="0">
              <a:solidFill>
                <a:srgbClr val="003C69"/>
              </a:solidFill>
              <a:latin typeface="Glacial Indifference"/>
            </a:endParaRPr>
          </a:p>
        </p:txBody>
      </p:sp>
      <p:sp>
        <p:nvSpPr>
          <p:cNvPr id="5" name="AutoShape 5"/>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6" name="Group 6" descr="Continuous Improvement with solid fill"/>
          <p:cNvGrpSpPr>
            <a:grpSpLocks noChangeAspect="1"/>
          </p:cNvGrpSpPr>
          <p:nvPr/>
        </p:nvGrpSpPr>
        <p:grpSpPr>
          <a:xfrm>
            <a:off x="11269653" y="1808515"/>
            <a:ext cx="5776195" cy="6669971"/>
            <a:chOff x="0" y="0"/>
            <a:chExt cx="5499100" cy="63500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grpSpPr>
        <p:sp>
          <p:nvSpPr>
            <p:cNvPr id="7" name="Freeform 7" descr="Stock exchange numbers"/>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dpi="0" rotWithShape="1">
              <a:blip r:embed="rId6">
                <a:extLst>
                  <a:ext uri="{28A0092B-C50C-407E-A947-70E740481C1C}">
                    <a14:useLocalDpi xmlns:a14="http://schemas.microsoft.com/office/drawing/2010/main" val="0"/>
                  </a:ext>
                </a:extLst>
              </a:blip>
              <a:srcRect/>
              <a:stretch>
                <a:fillRect/>
              </a:stretch>
            </a:blipFill>
            <a:ln w="12700">
              <a:solidFill>
                <a:srgbClr val="000000"/>
              </a:solidFill>
            </a:ln>
          </p:spPr>
        </p:sp>
      </p:grpSp>
      <p:grpSp>
        <p:nvGrpSpPr>
          <p:cNvPr id="8" name="Group 8"/>
          <p:cNvGrpSpPr>
            <a:grpSpLocks noChangeAspect="1"/>
          </p:cNvGrpSpPr>
          <p:nvPr/>
        </p:nvGrpSpPr>
        <p:grpSpPr>
          <a:xfrm>
            <a:off x="14266428" y="-3363560"/>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grpSp>
        <p:nvGrpSpPr>
          <p:cNvPr id="10" name="Group 10"/>
          <p:cNvGrpSpPr>
            <a:grpSpLocks noChangeAspect="1"/>
          </p:cNvGrpSpPr>
          <p:nvPr/>
        </p:nvGrpSpPr>
        <p:grpSpPr>
          <a:xfrm>
            <a:off x="17259300" y="179899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2888097" y="-4985281"/>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pic>
        <p:nvPicPr>
          <p:cNvPr id="14" name="Picture 14"/>
          <p:cNvPicPr>
            <a:picLocks noChangeAspect="1"/>
          </p:cNvPicPr>
          <p:nvPr/>
        </p:nvPicPr>
        <p:blipFill>
          <a:blip r:embed="rId7"/>
          <a:srcRect/>
          <a:stretch>
            <a:fillRect/>
          </a:stretch>
        </p:blipFill>
        <p:spPr>
          <a:xfrm>
            <a:off x="16813702" y="9062910"/>
            <a:ext cx="891196" cy="849997"/>
          </a:xfrm>
          <a:prstGeom prst="rect">
            <a:avLst/>
          </a:prstGeom>
        </p:spPr>
      </p:pic>
      <p:sp>
        <p:nvSpPr>
          <p:cNvPr id="16" name="TextBox 15">
            <a:extLst>
              <a:ext uri="{FF2B5EF4-FFF2-40B4-BE49-F238E27FC236}">
                <a16:creationId xmlns:a16="http://schemas.microsoft.com/office/drawing/2014/main" id="{43F4D62C-D7BF-D552-800B-EA33A8372082}"/>
              </a:ext>
            </a:extLst>
          </p:cNvPr>
          <p:cNvSpPr txBox="1"/>
          <p:nvPr/>
        </p:nvSpPr>
        <p:spPr>
          <a:xfrm>
            <a:off x="3599330" y="2549569"/>
            <a:ext cx="12971928" cy="369332"/>
          </a:xfrm>
          <a:prstGeom prst="rect">
            <a:avLst/>
          </a:prstGeom>
          <a:noFill/>
        </p:spPr>
        <p:txBody>
          <a:bodyPr wrap="square">
            <a:spAutoFit/>
          </a:bodyPr>
          <a:lstStyle/>
          <a:p>
            <a:r>
              <a:rPr lang="en-US" sz="1800" dirty="0">
                <a:solidFill>
                  <a:schemeClr val="bg1"/>
                </a:solidFill>
                <a:latin typeface="Mont Bold"/>
              </a:rPr>
              <a:t>It’s all in the details</a:t>
            </a:r>
          </a:p>
        </p:txBody>
      </p:sp>
      <p:sp>
        <p:nvSpPr>
          <p:cNvPr id="18" name="TextBox 17">
            <a:extLst>
              <a:ext uri="{FF2B5EF4-FFF2-40B4-BE49-F238E27FC236}">
                <a16:creationId xmlns:a16="http://schemas.microsoft.com/office/drawing/2014/main" id="{22D260C7-0E9B-8731-AE19-9F4C1E3C0246}"/>
              </a:ext>
            </a:extLst>
          </p:cNvPr>
          <p:cNvSpPr txBox="1"/>
          <p:nvPr/>
        </p:nvSpPr>
        <p:spPr>
          <a:xfrm>
            <a:off x="1200079" y="2537717"/>
            <a:ext cx="4549048" cy="7355860"/>
          </a:xfrm>
          <a:prstGeom prst="rect">
            <a:avLst/>
          </a:prstGeom>
          <a:noFill/>
        </p:spPr>
        <p:txBody>
          <a:bodyPr wrap="square" rtlCol="0">
            <a:spAutoFit/>
          </a:bodyPr>
          <a:lstStyle/>
          <a:p>
            <a:r>
              <a:rPr lang="en-US" sz="2800" dirty="0"/>
              <a:t>At 8:30 AM, on April 25, 2023, you provided a presentation about noticing …</a:t>
            </a:r>
          </a:p>
          <a:p>
            <a:endParaRPr lang="en-US" sz="2400" dirty="0"/>
          </a:p>
          <a:p>
            <a:r>
              <a:rPr lang="en-US" sz="2800" dirty="0"/>
              <a:t>A. Smith reported to us on April 25, 2023 …</a:t>
            </a:r>
          </a:p>
          <a:p>
            <a:endParaRPr lang="en-US" sz="2800" dirty="0"/>
          </a:p>
          <a:p>
            <a:r>
              <a:rPr lang="en-US" sz="2800" dirty="0"/>
              <a:t>Tax credit law requires you provide evidence of all income sources, including pay stubs, bank statements, tax returns, etc. </a:t>
            </a:r>
          </a:p>
          <a:p>
            <a:endParaRPr lang="en-US" sz="2800" dirty="0"/>
          </a:p>
          <a:p>
            <a:r>
              <a:rPr lang="en-US" sz="2800" dirty="0"/>
              <a:t>Your guest T. Brady was arrested on-site on April 24, 2023 at 12:35 AM. The police report identifies his address …</a:t>
            </a:r>
          </a:p>
        </p:txBody>
      </p:sp>
      <p:sp>
        <p:nvSpPr>
          <p:cNvPr id="20" name="TextBox 19">
            <a:extLst>
              <a:ext uri="{FF2B5EF4-FFF2-40B4-BE49-F238E27FC236}">
                <a16:creationId xmlns:a16="http://schemas.microsoft.com/office/drawing/2014/main" id="{952DFB6B-540F-C203-78B2-E7E7D4AB8D43}"/>
              </a:ext>
            </a:extLst>
          </p:cNvPr>
          <p:cNvSpPr txBox="1"/>
          <p:nvPr/>
        </p:nvSpPr>
        <p:spPr>
          <a:xfrm>
            <a:off x="6344585" y="2549569"/>
            <a:ext cx="5042477" cy="5878532"/>
          </a:xfrm>
          <a:prstGeom prst="rect">
            <a:avLst/>
          </a:prstGeom>
          <a:noFill/>
        </p:spPr>
        <p:txBody>
          <a:bodyPr wrap="square" rtlCol="0">
            <a:spAutoFit/>
          </a:bodyPr>
          <a:lstStyle/>
          <a:p>
            <a:r>
              <a:rPr lang="en-US" sz="2800" dirty="0"/>
              <a:t>I heard you did a presentation about stuff. </a:t>
            </a:r>
          </a:p>
          <a:p>
            <a:endParaRPr lang="en-US" sz="2000" dirty="0"/>
          </a:p>
          <a:p>
            <a:endParaRPr lang="en-US" sz="2000" dirty="0"/>
          </a:p>
          <a:p>
            <a:r>
              <a:rPr lang="en-US" sz="2800" dirty="0"/>
              <a:t>Someone reported to us …</a:t>
            </a:r>
          </a:p>
          <a:p>
            <a:endParaRPr lang="en-US" sz="2800" dirty="0"/>
          </a:p>
          <a:p>
            <a:endParaRPr lang="en-US" sz="2800" dirty="0"/>
          </a:p>
          <a:p>
            <a:r>
              <a:rPr lang="en-US" sz="2800" dirty="0"/>
              <a:t>You failed to provide recertification documents.</a:t>
            </a:r>
          </a:p>
          <a:p>
            <a:endParaRPr lang="en-US" sz="2800" dirty="0"/>
          </a:p>
          <a:p>
            <a:endParaRPr lang="en-US" sz="2800" dirty="0"/>
          </a:p>
          <a:p>
            <a:endParaRPr lang="en-US" sz="2800" dirty="0"/>
          </a:p>
          <a:p>
            <a:endParaRPr lang="en-US" sz="2800" dirty="0"/>
          </a:p>
          <a:p>
            <a:r>
              <a:rPr lang="en-US" sz="2800" dirty="0"/>
              <a:t>You have an unauthorized guest</a:t>
            </a:r>
          </a:p>
        </p:txBody>
      </p:sp>
      <p:cxnSp>
        <p:nvCxnSpPr>
          <p:cNvPr id="24" name="Straight Connector 23">
            <a:extLst>
              <a:ext uri="{FF2B5EF4-FFF2-40B4-BE49-F238E27FC236}">
                <a16:creationId xmlns:a16="http://schemas.microsoft.com/office/drawing/2014/main" id="{70767BCD-8118-A211-4344-B86ECF861554}"/>
              </a:ext>
            </a:extLst>
          </p:cNvPr>
          <p:cNvCxnSpPr/>
          <p:nvPr/>
        </p:nvCxnSpPr>
        <p:spPr>
          <a:xfrm>
            <a:off x="5984738" y="2549569"/>
            <a:ext cx="0" cy="53503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4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0" y="0"/>
            <a:ext cx="18288000" cy="10287000"/>
          </a:xfrm>
          <a:prstGeom prst="rect">
            <a:avLst/>
          </a:prstGeom>
        </p:spPr>
      </p:pic>
      <p:sp>
        <p:nvSpPr>
          <p:cNvPr id="3" name="AutoShape 3"/>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4" name="AutoShape 4"/>
          <p:cNvSpPr/>
          <p:nvPr/>
        </p:nvSpPr>
        <p:spPr>
          <a:xfrm rot="-3626">
            <a:off x="1747130" y="890560"/>
            <a:ext cx="13545717" cy="0"/>
          </a:xfrm>
          <a:prstGeom prst="line">
            <a:avLst/>
          </a:prstGeom>
          <a:ln w="28575" cap="flat">
            <a:solidFill>
              <a:srgbClr val="FFFFFF"/>
            </a:solidFill>
            <a:prstDash val="solid"/>
            <a:headEnd type="none" w="sm" len="sm"/>
            <a:tailEnd type="none" w="sm" len="sm"/>
          </a:ln>
        </p:spPr>
      </p:sp>
      <p:grpSp>
        <p:nvGrpSpPr>
          <p:cNvPr id="5" name="Group 5"/>
          <p:cNvGrpSpPr>
            <a:grpSpLocks noChangeAspect="1"/>
          </p:cNvGrpSpPr>
          <p:nvPr/>
        </p:nvGrpSpPr>
        <p:grpSpPr>
          <a:xfrm>
            <a:off x="10651189" y="1124929"/>
            <a:ext cx="7804200" cy="9011778"/>
            <a:chOff x="0" y="0"/>
            <a:chExt cx="5499100" cy="6350000"/>
          </a:xfrm>
        </p:grpSpPr>
        <p:sp>
          <p:nvSpPr>
            <p:cNvPr id="6" name="Freeform 6"/>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7" name="Group 7"/>
          <p:cNvGrpSpPr>
            <a:grpSpLocks noChangeAspect="1"/>
          </p:cNvGrpSpPr>
          <p:nvPr/>
        </p:nvGrpSpPr>
        <p:grpSpPr>
          <a:xfrm>
            <a:off x="14713542" y="-5186037"/>
            <a:ext cx="7148915" cy="8255099"/>
            <a:chOff x="0" y="0"/>
            <a:chExt cx="5499100" cy="6350000"/>
          </a:xfrm>
        </p:grpSpPr>
        <p:sp>
          <p:nvSpPr>
            <p:cNvPr id="8" name="Freeform 8"/>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9" name="Picture 9"/>
          <p:cNvPicPr>
            <a:picLocks noChangeAspect="1"/>
          </p:cNvPicPr>
          <p:nvPr/>
        </p:nvPicPr>
        <p:blipFill>
          <a:blip r:embed="rId4">
            <a:alphaModFix amt="4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055" t="12371" r="16491" b="31819"/>
          <a:stretch>
            <a:fillRect/>
          </a:stretch>
        </p:blipFill>
        <p:spPr>
          <a:xfrm>
            <a:off x="454187" y="2584891"/>
            <a:ext cx="8689813" cy="9588759"/>
          </a:xfrm>
          <a:prstGeom prst="rect">
            <a:avLst/>
          </a:prstGeom>
        </p:spPr>
      </p:pic>
      <p:pic>
        <p:nvPicPr>
          <p:cNvPr id="10" name="Picture 10"/>
          <p:cNvPicPr>
            <a:picLocks noChangeAspect="1"/>
          </p:cNvPicPr>
          <p:nvPr/>
        </p:nvPicPr>
        <p:blipFill>
          <a:blip r:embed="rId6"/>
          <a:srcRect/>
          <a:stretch>
            <a:fillRect/>
          </a:stretch>
        </p:blipFill>
        <p:spPr>
          <a:xfrm>
            <a:off x="16813702" y="9062910"/>
            <a:ext cx="891196" cy="849997"/>
          </a:xfrm>
          <a:prstGeom prst="rect">
            <a:avLst/>
          </a:prstGeom>
        </p:spPr>
      </p:pic>
      <p:sp>
        <p:nvSpPr>
          <p:cNvPr id="11" name="TextBox 11"/>
          <p:cNvSpPr txBox="1"/>
          <p:nvPr/>
        </p:nvSpPr>
        <p:spPr>
          <a:xfrm>
            <a:off x="1747133" y="1183788"/>
            <a:ext cx="6964806" cy="507365"/>
          </a:xfrm>
          <a:prstGeom prst="rect">
            <a:avLst/>
          </a:prstGeom>
        </p:spPr>
        <p:txBody>
          <a:bodyPr lIns="0" tIns="0" rIns="0" bIns="0" rtlCol="0" anchor="t">
            <a:spAutoFit/>
          </a:bodyPr>
          <a:lstStyle/>
          <a:p>
            <a:pPr>
              <a:lnSpc>
                <a:spcPts val="3955"/>
              </a:lnSpc>
            </a:pPr>
            <a:r>
              <a:rPr lang="en-US" sz="3500">
                <a:solidFill>
                  <a:srgbClr val="B6BF00"/>
                </a:solidFill>
                <a:latin typeface="Glacial Indifference Bold"/>
              </a:rPr>
              <a:t>LEARN. </a:t>
            </a:r>
            <a:r>
              <a:rPr lang="en-US" sz="3500">
                <a:solidFill>
                  <a:srgbClr val="FFFFFF"/>
                </a:solidFill>
                <a:latin typeface="Glacial Indifference Bold"/>
              </a:rPr>
              <a:t>CONNECT.</a:t>
            </a:r>
            <a:r>
              <a:rPr lang="en-US" sz="3500">
                <a:solidFill>
                  <a:srgbClr val="B6BF00"/>
                </a:solidFill>
                <a:latin typeface="Glacial Indifference Bold"/>
              </a:rPr>
              <a:t> </a:t>
            </a:r>
            <a:r>
              <a:rPr lang="en-US" sz="3500">
                <a:solidFill>
                  <a:srgbClr val="BD3632"/>
                </a:solidFill>
                <a:latin typeface="Glacial Indifference Bold"/>
              </a:rPr>
              <a:t>GROW.</a:t>
            </a:r>
          </a:p>
        </p:txBody>
      </p:sp>
      <p:sp>
        <p:nvSpPr>
          <p:cNvPr id="12" name="TextBox 12"/>
          <p:cNvSpPr txBox="1"/>
          <p:nvPr/>
        </p:nvSpPr>
        <p:spPr>
          <a:xfrm>
            <a:off x="2836627" y="7433729"/>
            <a:ext cx="15241142" cy="1615827"/>
          </a:xfrm>
          <a:prstGeom prst="rect">
            <a:avLst/>
          </a:prstGeom>
        </p:spPr>
        <p:txBody>
          <a:bodyPr lIns="0" tIns="0" rIns="0" bIns="0" rtlCol="0" anchor="t">
            <a:spAutoFit/>
          </a:bodyPr>
          <a:lstStyle/>
          <a:p>
            <a:r>
              <a:rPr lang="en-US" sz="10500" dirty="0">
                <a:solidFill>
                  <a:srgbClr val="B6BF00"/>
                </a:solidFill>
                <a:latin typeface="Mont Bold"/>
              </a:rPr>
              <a:t>Let’s Eat, Children!</a:t>
            </a:r>
          </a:p>
        </p:txBody>
      </p:sp>
      <p:sp>
        <p:nvSpPr>
          <p:cNvPr id="15" name="TextBox 12">
            <a:extLst>
              <a:ext uri="{FF2B5EF4-FFF2-40B4-BE49-F238E27FC236}">
                <a16:creationId xmlns:a16="http://schemas.microsoft.com/office/drawing/2014/main" id="{EF9B0D10-D8FE-3ABA-5D6C-83F31B48ECA5}"/>
              </a:ext>
            </a:extLst>
          </p:cNvPr>
          <p:cNvSpPr txBox="1"/>
          <p:nvPr/>
        </p:nvSpPr>
        <p:spPr>
          <a:xfrm>
            <a:off x="1371600" y="2853271"/>
            <a:ext cx="16462213" cy="3231654"/>
          </a:xfrm>
          <a:prstGeom prst="rect">
            <a:avLst/>
          </a:prstGeom>
        </p:spPr>
        <p:txBody>
          <a:bodyPr wrap="square" lIns="0" tIns="0" rIns="0" bIns="0" rtlCol="0" anchor="t">
            <a:spAutoFit/>
          </a:bodyPr>
          <a:lstStyle/>
          <a:p>
            <a:pPr algn="ctr"/>
            <a:r>
              <a:rPr lang="en-US" sz="10500" dirty="0">
                <a:solidFill>
                  <a:srgbClr val="B6BF00"/>
                </a:solidFill>
                <a:latin typeface="Mont Bold"/>
              </a:rPr>
              <a:t>I like to cook my family and my pet.</a:t>
            </a:r>
          </a:p>
        </p:txBody>
      </p:sp>
    </p:spTree>
    <p:extLst>
      <p:ext uri="{BB962C8B-B14F-4D97-AF65-F5344CB8AC3E}">
        <p14:creationId xmlns:p14="http://schemas.microsoft.com/office/powerpoint/2010/main" val="2961928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0" y="0"/>
            <a:ext cx="18288000" cy="10287000"/>
          </a:xfrm>
          <a:prstGeom prst="rect">
            <a:avLst/>
          </a:prstGeom>
        </p:spPr>
      </p:pic>
      <p:sp>
        <p:nvSpPr>
          <p:cNvPr id="3" name="TextBox 3"/>
          <p:cNvSpPr txBox="1"/>
          <p:nvPr/>
        </p:nvSpPr>
        <p:spPr>
          <a:xfrm>
            <a:off x="1028700" y="1278261"/>
            <a:ext cx="13291208" cy="1076325"/>
          </a:xfrm>
          <a:prstGeom prst="rect">
            <a:avLst/>
          </a:prstGeom>
        </p:spPr>
        <p:txBody>
          <a:bodyPr lIns="0" tIns="0" rIns="0" bIns="0" rtlCol="0" anchor="t">
            <a:spAutoFit/>
          </a:bodyPr>
          <a:lstStyle/>
          <a:p>
            <a:pPr>
              <a:lnSpc>
                <a:spcPts val="6600"/>
              </a:lnSpc>
            </a:pPr>
            <a:r>
              <a:rPr lang="en-US" sz="6000">
                <a:solidFill>
                  <a:srgbClr val="B6BF00"/>
                </a:solidFill>
                <a:latin typeface="Mont Bold Bold"/>
              </a:rPr>
              <a:t>LET'S STAY IN TOUCH</a:t>
            </a:r>
          </a:p>
        </p:txBody>
      </p:sp>
      <p:sp>
        <p:nvSpPr>
          <p:cNvPr id="4" name="AutoShape 4"/>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5" name="AutoShape 5"/>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6" name="Group 6"/>
          <p:cNvGrpSpPr>
            <a:grpSpLocks noChangeAspect="1"/>
          </p:cNvGrpSpPr>
          <p:nvPr/>
        </p:nvGrpSpPr>
        <p:grpSpPr>
          <a:xfrm>
            <a:off x="11269653" y="1808515"/>
            <a:ext cx="5776195" cy="6669971"/>
            <a:chOff x="0" y="0"/>
            <a:chExt cx="5499100" cy="6350000"/>
          </a:xfrm>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8" name="Group 8"/>
          <p:cNvGrpSpPr>
            <a:grpSpLocks noChangeAspect="1"/>
          </p:cNvGrpSpPr>
          <p:nvPr/>
        </p:nvGrpSpPr>
        <p:grpSpPr>
          <a:xfrm>
            <a:off x="14266428" y="-3363560"/>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0" name="Group 10"/>
          <p:cNvGrpSpPr>
            <a:grpSpLocks noChangeAspect="1"/>
          </p:cNvGrpSpPr>
          <p:nvPr/>
        </p:nvGrpSpPr>
        <p:grpSpPr>
          <a:xfrm>
            <a:off x="17259300" y="179899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2" name="Group 12"/>
          <p:cNvGrpSpPr>
            <a:grpSpLocks noChangeAspect="1"/>
          </p:cNvGrpSpPr>
          <p:nvPr/>
        </p:nvGrpSpPr>
        <p:grpSpPr>
          <a:xfrm>
            <a:off x="-2888097" y="-4985281"/>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sp>
        <p:nvSpPr>
          <p:cNvPr id="16" name="TextBox 16"/>
          <p:cNvSpPr txBox="1"/>
          <p:nvPr/>
        </p:nvSpPr>
        <p:spPr>
          <a:xfrm>
            <a:off x="1028700" y="3543300"/>
            <a:ext cx="5342434" cy="422275"/>
          </a:xfrm>
          <a:prstGeom prst="rect">
            <a:avLst/>
          </a:prstGeom>
        </p:spPr>
        <p:txBody>
          <a:bodyPr lIns="0" tIns="0" rIns="0" bIns="0" rtlCol="0" anchor="t">
            <a:spAutoFit/>
          </a:bodyPr>
          <a:lstStyle/>
          <a:p>
            <a:pPr>
              <a:lnSpc>
                <a:spcPts val="3499"/>
              </a:lnSpc>
            </a:pPr>
            <a:r>
              <a:rPr lang="en-US" sz="2499" dirty="0">
                <a:solidFill>
                  <a:srgbClr val="B6BF00"/>
                </a:solidFill>
                <a:latin typeface="Glacial Indifference"/>
              </a:rPr>
              <a:t>Email</a:t>
            </a:r>
          </a:p>
        </p:txBody>
      </p:sp>
      <p:sp>
        <p:nvSpPr>
          <p:cNvPr id="17" name="TextBox 17"/>
          <p:cNvSpPr txBox="1"/>
          <p:nvPr/>
        </p:nvSpPr>
        <p:spPr>
          <a:xfrm>
            <a:off x="1028700" y="3949700"/>
            <a:ext cx="8999054" cy="519373"/>
          </a:xfrm>
          <a:prstGeom prst="rect">
            <a:avLst/>
          </a:prstGeom>
        </p:spPr>
        <p:txBody>
          <a:bodyPr lIns="0" tIns="0" rIns="0" bIns="0" rtlCol="0" anchor="t">
            <a:spAutoFit/>
          </a:bodyPr>
          <a:lstStyle/>
          <a:p>
            <a:pPr>
              <a:lnSpc>
                <a:spcPts val="4200"/>
              </a:lnSpc>
            </a:pPr>
            <a:r>
              <a:rPr lang="en-US" sz="3000" dirty="0">
                <a:solidFill>
                  <a:srgbClr val="FFFFFF"/>
                </a:solidFill>
                <a:latin typeface="Mont Bold"/>
              </a:rPr>
              <a:t>Brett.waller@hnnwa.com</a:t>
            </a:r>
          </a:p>
        </p:txBody>
      </p:sp>
      <p:sp>
        <p:nvSpPr>
          <p:cNvPr id="18" name="TextBox 18"/>
          <p:cNvSpPr txBox="1"/>
          <p:nvPr/>
        </p:nvSpPr>
        <p:spPr>
          <a:xfrm>
            <a:off x="1028700" y="5288367"/>
            <a:ext cx="5342434" cy="422275"/>
          </a:xfrm>
          <a:prstGeom prst="rect">
            <a:avLst/>
          </a:prstGeom>
        </p:spPr>
        <p:txBody>
          <a:bodyPr lIns="0" tIns="0" rIns="0" bIns="0" rtlCol="0" anchor="t">
            <a:spAutoFit/>
          </a:bodyPr>
          <a:lstStyle/>
          <a:p>
            <a:pPr>
              <a:lnSpc>
                <a:spcPts val="3499"/>
              </a:lnSpc>
            </a:pPr>
            <a:r>
              <a:rPr lang="en-US" sz="2499" dirty="0">
                <a:solidFill>
                  <a:srgbClr val="B6BF00"/>
                </a:solidFill>
                <a:latin typeface="Glacial Indifference"/>
              </a:rPr>
              <a:t>LinkedIn</a:t>
            </a:r>
          </a:p>
        </p:txBody>
      </p:sp>
      <p:sp>
        <p:nvSpPr>
          <p:cNvPr id="19" name="TextBox 19"/>
          <p:cNvSpPr txBox="1"/>
          <p:nvPr/>
        </p:nvSpPr>
        <p:spPr>
          <a:xfrm>
            <a:off x="1028700" y="5694767"/>
            <a:ext cx="8999054" cy="519373"/>
          </a:xfrm>
          <a:prstGeom prst="rect">
            <a:avLst/>
          </a:prstGeom>
        </p:spPr>
        <p:txBody>
          <a:bodyPr lIns="0" tIns="0" rIns="0" bIns="0" rtlCol="0" anchor="t">
            <a:spAutoFit/>
          </a:bodyPr>
          <a:lstStyle/>
          <a:p>
            <a:pPr>
              <a:lnSpc>
                <a:spcPts val="4200"/>
              </a:lnSpc>
            </a:pPr>
            <a:r>
              <a:rPr lang="en-US" sz="3000" dirty="0">
                <a:solidFill>
                  <a:srgbClr val="FFFFFF"/>
                </a:solidFill>
                <a:latin typeface="Mont Bold"/>
              </a:rPr>
              <a:t>@cbrettwaller</a:t>
            </a:r>
          </a:p>
        </p:txBody>
      </p:sp>
      <p:sp>
        <p:nvSpPr>
          <p:cNvPr id="20" name="TextBox 20"/>
          <p:cNvSpPr txBox="1"/>
          <p:nvPr/>
        </p:nvSpPr>
        <p:spPr>
          <a:xfrm>
            <a:off x="1028700" y="2574306"/>
            <a:ext cx="10108698" cy="464871"/>
          </a:xfrm>
          <a:prstGeom prst="rect">
            <a:avLst/>
          </a:prstGeom>
        </p:spPr>
        <p:txBody>
          <a:bodyPr lIns="0" tIns="0" rIns="0" bIns="0" rtlCol="0" anchor="t">
            <a:spAutoFit/>
          </a:bodyPr>
          <a:lstStyle/>
          <a:p>
            <a:pPr>
              <a:lnSpc>
                <a:spcPts val="3499"/>
              </a:lnSpc>
            </a:pPr>
            <a:r>
              <a:rPr lang="en-US" sz="4000" dirty="0">
                <a:solidFill>
                  <a:srgbClr val="FFFFFF"/>
                </a:solidFill>
                <a:latin typeface="Glacial Indifference"/>
              </a:rPr>
              <a:t>I would love to connect!</a:t>
            </a:r>
          </a:p>
        </p:txBody>
      </p:sp>
      <p:pic>
        <p:nvPicPr>
          <p:cNvPr id="21" name="Picture 21"/>
          <p:cNvPicPr>
            <a:picLocks noChangeAspect="1"/>
          </p:cNvPicPr>
          <p:nvPr/>
        </p:nvPicPr>
        <p:blipFill>
          <a:blip r:embed="rId4"/>
          <a:srcRect/>
          <a:stretch>
            <a:fillRect/>
          </a:stretch>
        </p:blipFill>
        <p:spPr>
          <a:xfrm>
            <a:off x="16813702" y="9062910"/>
            <a:ext cx="891196" cy="8499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0" y="0"/>
            <a:ext cx="18288000" cy="10287000"/>
          </a:xfrm>
          <a:prstGeom prst="rect">
            <a:avLst/>
          </a:prstGeom>
        </p:spPr>
      </p:pic>
      <p:sp>
        <p:nvSpPr>
          <p:cNvPr id="3" name="AutoShape 3"/>
          <p:cNvSpPr/>
          <p:nvPr/>
        </p:nvSpPr>
        <p:spPr>
          <a:xfrm>
            <a:off x="2836627" y="9496425"/>
            <a:ext cx="9254648" cy="0"/>
          </a:xfrm>
          <a:prstGeom prst="line">
            <a:avLst/>
          </a:prstGeom>
          <a:ln w="28575" cap="flat">
            <a:solidFill>
              <a:srgbClr val="827F84"/>
            </a:solidFill>
            <a:prstDash val="solid"/>
            <a:headEnd type="none" w="sm" len="sm"/>
            <a:tailEnd type="none" w="sm" len="sm"/>
          </a:ln>
        </p:spPr>
      </p:sp>
      <p:sp>
        <p:nvSpPr>
          <p:cNvPr id="4" name="AutoShape 4"/>
          <p:cNvSpPr/>
          <p:nvPr/>
        </p:nvSpPr>
        <p:spPr>
          <a:xfrm rot="3993">
            <a:off x="5990293" y="992981"/>
            <a:ext cx="12297695" cy="0"/>
          </a:xfrm>
          <a:prstGeom prst="line">
            <a:avLst/>
          </a:prstGeom>
          <a:ln w="28575" cap="flat">
            <a:solidFill>
              <a:srgbClr val="FFFFFF"/>
            </a:solidFill>
            <a:prstDash val="solid"/>
            <a:headEnd type="none" w="sm" len="sm"/>
            <a:tailEnd type="none" w="sm" len="sm"/>
          </a:ln>
        </p:spPr>
      </p:sp>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055" t="12371" r="16491" b="31819"/>
          <a:stretch>
            <a:fillRect/>
          </a:stretch>
        </p:blipFill>
        <p:spPr>
          <a:xfrm>
            <a:off x="672008" y="3133238"/>
            <a:ext cx="6901381" cy="7615317"/>
          </a:xfrm>
          <a:prstGeom prst="rect">
            <a:avLst/>
          </a:prstGeom>
        </p:spPr>
      </p:pic>
      <p:sp>
        <p:nvSpPr>
          <p:cNvPr id="6" name="TextBox 6"/>
          <p:cNvSpPr txBox="1"/>
          <p:nvPr/>
        </p:nvSpPr>
        <p:spPr>
          <a:xfrm>
            <a:off x="1028700" y="4238970"/>
            <a:ext cx="15241142" cy="2892426"/>
          </a:xfrm>
          <a:prstGeom prst="rect">
            <a:avLst/>
          </a:prstGeom>
        </p:spPr>
        <p:txBody>
          <a:bodyPr lIns="0" tIns="0" rIns="0" bIns="0" rtlCol="0" anchor="t">
            <a:spAutoFit/>
          </a:bodyPr>
          <a:lstStyle/>
          <a:p>
            <a:pPr>
              <a:lnSpc>
                <a:spcPts val="19599"/>
              </a:lnSpc>
            </a:pPr>
            <a:r>
              <a:rPr lang="en-US" sz="13999">
                <a:solidFill>
                  <a:srgbClr val="FFFFFF"/>
                </a:solidFill>
                <a:latin typeface="Mont Bold"/>
              </a:rPr>
              <a:t>THANK</a:t>
            </a:r>
          </a:p>
        </p:txBody>
      </p:sp>
      <p:sp>
        <p:nvSpPr>
          <p:cNvPr id="7" name="TextBox 7"/>
          <p:cNvSpPr txBox="1"/>
          <p:nvPr/>
        </p:nvSpPr>
        <p:spPr>
          <a:xfrm>
            <a:off x="1028700" y="6178897"/>
            <a:ext cx="14786492" cy="2884014"/>
          </a:xfrm>
          <a:prstGeom prst="rect">
            <a:avLst/>
          </a:prstGeom>
        </p:spPr>
        <p:txBody>
          <a:bodyPr lIns="0" tIns="0" rIns="0" bIns="0" rtlCol="0" anchor="t">
            <a:spAutoFit/>
          </a:bodyPr>
          <a:lstStyle/>
          <a:p>
            <a:pPr>
              <a:lnSpc>
                <a:spcPts val="19538"/>
              </a:lnSpc>
            </a:pPr>
            <a:r>
              <a:rPr lang="en-US" sz="13956">
                <a:solidFill>
                  <a:srgbClr val="FFFFFF"/>
                </a:solidFill>
                <a:latin typeface="Mont Bold"/>
              </a:rPr>
              <a:t>YOU</a:t>
            </a:r>
          </a:p>
        </p:txBody>
      </p:sp>
      <p:grpSp>
        <p:nvGrpSpPr>
          <p:cNvPr id="8" name="Group 8"/>
          <p:cNvGrpSpPr>
            <a:grpSpLocks noChangeAspect="1"/>
          </p:cNvGrpSpPr>
          <p:nvPr/>
        </p:nvGrpSpPr>
        <p:grpSpPr>
          <a:xfrm>
            <a:off x="11269653" y="1808515"/>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827F84"/>
            </a:solidFill>
            <a:ln w="12700">
              <a:solidFill>
                <a:srgbClr val="000000"/>
              </a:solidFill>
            </a:ln>
          </p:spPr>
        </p:sp>
      </p:grpSp>
      <p:pic>
        <p:nvPicPr>
          <p:cNvPr id="14" name="Picture 14"/>
          <p:cNvPicPr>
            <a:picLocks noChangeAspect="1"/>
          </p:cNvPicPr>
          <p:nvPr/>
        </p:nvPicPr>
        <p:blipFill>
          <a:blip r:embed="rId6"/>
          <a:srcRect/>
          <a:stretch>
            <a:fillRect/>
          </a:stretch>
        </p:blipFill>
        <p:spPr>
          <a:xfrm>
            <a:off x="16813702" y="9062910"/>
            <a:ext cx="891196" cy="849997"/>
          </a:xfrm>
          <a:prstGeom prst="rect">
            <a:avLst/>
          </a:prstGeom>
        </p:spPr>
      </p:pic>
      <p:sp>
        <p:nvSpPr>
          <p:cNvPr id="15" name="TextBox 15"/>
          <p:cNvSpPr txBox="1"/>
          <p:nvPr/>
        </p:nvSpPr>
        <p:spPr>
          <a:xfrm>
            <a:off x="672008" y="784542"/>
            <a:ext cx="6964806" cy="507365"/>
          </a:xfrm>
          <a:prstGeom prst="rect">
            <a:avLst/>
          </a:prstGeom>
        </p:spPr>
        <p:txBody>
          <a:bodyPr lIns="0" tIns="0" rIns="0" bIns="0" rtlCol="0" anchor="t">
            <a:spAutoFit/>
          </a:bodyPr>
          <a:lstStyle/>
          <a:p>
            <a:pPr>
              <a:lnSpc>
                <a:spcPts val="3955"/>
              </a:lnSpc>
            </a:pPr>
            <a:r>
              <a:rPr lang="en-US" sz="3500">
                <a:solidFill>
                  <a:srgbClr val="B6BF00"/>
                </a:solidFill>
                <a:latin typeface="Glacial Indifference Bold"/>
              </a:rPr>
              <a:t>LEARN. </a:t>
            </a:r>
            <a:r>
              <a:rPr lang="en-US" sz="3500">
                <a:solidFill>
                  <a:srgbClr val="FFFFFF"/>
                </a:solidFill>
                <a:latin typeface="Glacial Indifference Bold"/>
              </a:rPr>
              <a:t>CONNECT.</a:t>
            </a:r>
            <a:r>
              <a:rPr lang="en-US" sz="3500">
                <a:solidFill>
                  <a:srgbClr val="B6BF00"/>
                </a:solidFill>
                <a:latin typeface="Glacial Indifference Bold"/>
              </a:rPr>
              <a:t> </a:t>
            </a:r>
            <a:r>
              <a:rPr lang="en-US" sz="3500">
                <a:solidFill>
                  <a:srgbClr val="BD3632"/>
                </a:solidFill>
                <a:latin typeface="Glacial Indifference Bold"/>
              </a:rPr>
              <a:t>GROW.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0" y="0"/>
            <a:ext cx="18288000" cy="10287000"/>
          </a:xfrm>
          <a:prstGeom prst="rect">
            <a:avLst/>
          </a:prstGeom>
        </p:spPr>
      </p:pic>
      <p:grpSp>
        <p:nvGrpSpPr>
          <p:cNvPr id="3" name="Group 3"/>
          <p:cNvGrpSpPr>
            <a:grpSpLocks noChangeAspect="1"/>
          </p:cNvGrpSpPr>
          <p:nvPr/>
        </p:nvGrpSpPr>
        <p:grpSpPr>
          <a:xfrm>
            <a:off x="4067332" y="6952015"/>
            <a:ext cx="5776195" cy="6669971"/>
            <a:chOff x="0" y="0"/>
            <a:chExt cx="5499100" cy="6350000"/>
          </a:xfrm>
        </p:grpSpPr>
        <p:sp>
          <p:nvSpPr>
            <p:cNvPr id="4" name="Freeform 4"/>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sp>
        <p:nvSpPr>
          <p:cNvPr id="5" name="AutoShape 5"/>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6" name="AutoShape 6"/>
          <p:cNvSpPr/>
          <p:nvPr/>
        </p:nvSpPr>
        <p:spPr>
          <a:xfrm rot="3993">
            <a:off x="5990293" y="992981"/>
            <a:ext cx="12297695" cy="0"/>
          </a:xfrm>
          <a:prstGeom prst="line">
            <a:avLst/>
          </a:prstGeom>
          <a:ln w="28575" cap="flat">
            <a:solidFill>
              <a:srgbClr val="FFFFFF"/>
            </a:solidFill>
            <a:prstDash val="solid"/>
            <a:headEnd type="none" w="sm" len="sm"/>
            <a:tailEnd type="none" w="sm" len="sm"/>
          </a:ln>
        </p:spPr>
      </p:sp>
      <p:sp>
        <p:nvSpPr>
          <p:cNvPr id="7" name="TextBox 7"/>
          <p:cNvSpPr txBox="1"/>
          <p:nvPr/>
        </p:nvSpPr>
        <p:spPr>
          <a:xfrm>
            <a:off x="1028700" y="1278261"/>
            <a:ext cx="13291208" cy="865622"/>
          </a:xfrm>
          <a:prstGeom prst="rect">
            <a:avLst/>
          </a:prstGeom>
        </p:spPr>
        <p:txBody>
          <a:bodyPr lIns="0" tIns="0" rIns="0" bIns="0" rtlCol="0" anchor="t">
            <a:spAutoFit/>
          </a:bodyPr>
          <a:lstStyle/>
          <a:p>
            <a:pPr>
              <a:lnSpc>
                <a:spcPts val="6600"/>
              </a:lnSpc>
            </a:pPr>
            <a:r>
              <a:rPr lang="en-US" sz="6000" dirty="0">
                <a:solidFill>
                  <a:srgbClr val="B6BF00"/>
                </a:solidFill>
                <a:latin typeface="Mont Bold" panose="020B0604020202020204" charset="0"/>
              </a:rPr>
              <a:t>Brett Waller, NAAEI Faculty</a:t>
            </a:r>
            <a:endParaRPr lang="en-US" sz="6000" i="1" dirty="0">
              <a:solidFill>
                <a:srgbClr val="B6BF00"/>
              </a:solidFill>
              <a:latin typeface="Mont Bold" panose="020B0604020202020204" charset="0"/>
            </a:endParaRPr>
          </a:p>
        </p:txBody>
      </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sp>
        <p:nvSpPr>
          <p:cNvPr id="17" name="TextBox 17"/>
          <p:cNvSpPr txBox="1"/>
          <p:nvPr/>
        </p:nvSpPr>
        <p:spPr>
          <a:xfrm>
            <a:off x="1028700" y="2941637"/>
            <a:ext cx="10401300" cy="1211870"/>
          </a:xfrm>
          <a:prstGeom prst="rect">
            <a:avLst/>
          </a:prstGeom>
        </p:spPr>
        <p:txBody>
          <a:bodyPr wrap="square" lIns="0" tIns="0" rIns="0" bIns="0" rtlCol="0" anchor="t">
            <a:spAutoFit/>
          </a:bodyPr>
          <a:lstStyle/>
          <a:p>
            <a:pPr>
              <a:lnSpc>
                <a:spcPts val="4900"/>
              </a:lnSpc>
            </a:pPr>
            <a:r>
              <a:rPr lang="en-US" sz="3500" dirty="0">
                <a:solidFill>
                  <a:srgbClr val="FFFFFF"/>
                </a:solidFill>
                <a:latin typeface="Glacial Indifference"/>
              </a:rPr>
              <a:t>General Counsel, </a:t>
            </a:r>
          </a:p>
          <a:p>
            <a:pPr>
              <a:lnSpc>
                <a:spcPts val="4900"/>
              </a:lnSpc>
            </a:pPr>
            <a:r>
              <a:rPr lang="en-US" sz="3500" dirty="0">
                <a:solidFill>
                  <a:srgbClr val="FFFFFF"/>
                </a:solidFill>
                <a:latin typeface="Glacial Indifference"/>
              </a:rPr>
              <a:t>HNN Communities</a:t>
            </a:r>
          </a:p>
        </p:txBody>
      </p:sp>
      <p:pic>
        <p:nvPicPr>
          <p:cNvPr id="22" name="Picture 22"/>
          <p:cNvPicPr>
            <a:picLocks noChangeAspect="1"/>
          </p:cNvPicPr>
          <p:nvPr/>
        </p:nvPicPr>
        <p:blipFill>
          <a:blip r:embed="rId4"/>
          <a:srcRect/>
          <a:stretch>
            <a:fillRect/>
          </a:stretch>
        </p:blipFill>
        <p:spPr>
          <a:xfrm>
            <a:off x="16813702" y="9062910"/>
            <a:ext cx="891196" cy="849997"/>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620C3A9F-AD79-75E1-3CF1-171BC40DC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46"/>
          <a:stretch/>
        </p:blipFill>
        <p:spPr>
          <a:xfrm>
            <a:off x="10742742" y="2099632"/>
            <a:ext cx="6052739" cy="5721770"/>
          </a:xfrm>
          <a:prstGeom prst="rect">
            <a:avLst/>
          </a:prstGeom>
        </p:spPr>
      </p:pic>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spTree>
    <p:extLst>
      <p:ext uri="{BB962C8B-B14F-4D97-AF65-F5344CB8AC3E}">
        <p14:creationId xmlns:p14="http://schemas.microsoft.com/office/powerpoint/2010/main" val="83655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0" b="110"/>
          <a:stretch>
            <a:fillRect/>
          </a:stretch>
        </p:blipFill>
        <p:spPr>
          <a:xfrm>
            <a:off x="-4876800" y="-1831339"/>
            <a:ext cx="18288000" cy="10287000"/>
          </a:xfrm>
          <a:prstGeom prst="rect">
            <a:avLst/>
          </a:prstGeom>
        </p:spPr>
      </p:pic>
      <p:grpSp>
        <p:nvGrpSpPr>
          <p:cNvPr id="3" name="Group 3"/>
          <p:cNvGrpSpPr>
            <a:grpSpLocks noChangeAspect="1"/>
          </p:cNvGrpSpPr>
          <p:nvPr/>
        </p:nvGrpSpPr>
        <p:grpSpPr>
          <a:xfrm>
            <a:off x="4067332" y="6952015"/>
            <a:ext cx="5776195" cy="6669971"/>
            <a:chOff x="0" y="0"/>
            <a:chExt cx="5499100" cy="6350000"/>
          </a:xfrm>
        </p:grpSpPr>
        <p:sp>
          <p:nvSpPr>
            <p:cNvPr id="4" name="Freeform 4"/>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sp>
        <p:nvSpPr>
          <p:cNvPr id="5" name="AutoShape 5"/>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6" name="AutoShape 6"/>
          <p:cNvSpPr/>
          <p:nvPr/>
        </p:nvSpPr>
        <p:spPr>
          <a:xfrm rot="3993">
            <a:off x="5990293" y="992981"/>
            <a:ext cx="12297695" cy="0"/>
          </a:xfrm>
          <a:prstGeom prst="line">
            <a:avLst/>
          </a:prstGeom>
          <a:ln w="28575" cap="flat">
            <a:solidFill>
              <a:srgbClr val="FFFFFF"/>
            </a:solidFill>
            <a:prstDash val="solid"/>
            <a:headEnd type="none" w="sm" len="sm"/>
            <a:tailEnd type="none" w="sm" len="sm"/>
          </a:ln>
        </p:spPr>
      </p:sp>
      <p:sp>
        <p:nvSpPr>
          <p:cNvPr id="7" name="TextBox 7"/>
          <p:cNvSpPr txBox="1"/>
          <p:nvPr/>
        </p:nvSpPr>
        <p:spPr>
          <a:xfrm>
            <a:off x="1028700" y="1278261"/>
            <a:ext cx="13291208" cy="865622"/>
          </a:xfrm>
          <a:prstGeom prst="rect">
            <a:avLst/>
          </a:prstGeom>
        </p:spPr>
        <p:txBody>
          <a:bodyPr lIns="0" tIns="0" rIns="0" bIns="0" rtlCol="0" anchor="t">
            <a:spAutoFit/>
          </a:bodyPr>
          <a:lstStyle/>
          <a:p>
            <a:pPr algn="just">
              <a:lnSpc>
                <a:spcPts val="6600"/>
              </a:lnSpc>
            </a:pPr>
            <a:r>
              <a:rPr lang="en-US" sz="6000" dirty="0">
                <a:solidFill>
                  <a:srgbClr val="B6BF00"/>
                </a:solidFill>
                <a:latin typeface="Mont Bold" panose="020B0604020202020204" charset="0"/>
              </a:rPr>
              <a:t>Agenda</a:t>
            </a:r>
          </a:p>
        </p:txBody>
      </p:sp>
      <p:grpSp>
        <p:nvGrpSpPr>
          <p:cNvPr id="8" name="Group 8"/>
          <p:cNvGrpSpPr>
            <a:grpSpLocks noChangeAspect="1"/>
          </p:cNvGrpSpPr>
          <p:nvPr/>
        </p:nvGrpSpPr>
        <p:grpSpPr>
          <a:xfrm>
            <a:off x="11269653" y="1808515"/>
            <a:ext cx="5776195" cy="6669971"/>
            <a:chOff x="0" y="0"/>
            <a:chExt cx="5499100" cy="6350000"/>
          </a:xfrm>
          <a:blipFill dpi="0" rotWithShape="1">
            <a:blip r:embed="rId4">
              <a:extLst>
                <a:ext uri="{28A0092B-C50C-407E-A947-70E740481C1C}">
                  <a14:useLocalDpi xmlns:a14="http://schemas.microsoft.com/office/drawing/2010/main" val="0"/>
                </a:ext>
              </a:extLst>
            </a:blip>
            <a:srcRect/>
            <a:stretch>
              <a:fillRect/>
            </a:stretch>
          </a:blipFill>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grpFill/>
            <a:ln w="12700">
              <a:solidFill>
                <a:srgbClr val="000000"/>
              </a:solidFill>
            </a:ln>
          </p:spPr>
        </p:sp>
      </p:gr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sp>
        <p:nvSpPr>
          <p:cNvPr id="17" name="TextBox 17"/>
          <p:cNvSpPr txBox="1"/>
          <p:nvPr/>
        </p:nvSpPr>
        <p:spPr>
          <a:xfrm>
            <a:off x="1028700" y="2941637"/>
            <a:ext cx="7786111" cy="3725379"/>
          </a:xfrm>
          <a:prstGeom prst="rect">
            <a:avLst/>
          </a:prstGeom>
        </p:spPr>
        <p:txBody>
          <a:bodyPr lIns="0" tIns="0" rIns="0" bIns="0" rtlCol="0" anchor="t">
            <a:spAutoFit/>
          </a:bodyPr>
          <a:lstStyle/>
          <a:p>
            <a:pPr marL="514350" indent="-514350">
              <a:lnSpc>
                <a:spcPts val="4900"/>
              </a:lnSpc>
              <a:buAutoNum type="arabicPeriod"/>
            </a:pPr>
            <a:r>
              <a:rPr lang="en-US" sz="3600" b="1" dirty="0">
                <a:solidFill>
                  <a:srgbClr val="FFFFFF"/>
                </a:solidFill>
                <a:latin typeface="Glacial Indifference"/>
              </a:rPr>
              <a:t>The law</a:t>
            </a:r>
          </a:p>
          <a:p>
            <a:pPr marL="514350" indent="-514350">
              <a:lnSpc>
                <a:spcPts val="4900"/>
              </a:lnSpc>
              <a:buAutoNum type="arabicPeriod"/>
            </a:pPr>
            <a:r>
              <a:rPr lang="en-US" sz="3600" b="1" dirty="0">
                <a:solidFill>
                  <a:srgbClr val="FFFFFF"/>
                </a:solidFill>
                <a:latin typeface="Glacial Indifference"/>
              </a:rPr>
              <a:t>Application of the law</a:t>
            </a:r>
          </a:p>
          <a:p>
            <a:pPr marL="1200150" lvl="1" indent="-742950">
              <a:lnSpc>
                <a:spcPts val="4900"/>
              </a:lnSpc>
              <a:buFont typeface="+mj-lt"/>
              <a:buAutoNum type="alphaLcPeriod"/>
            </a:pPr>
            <a:r>
              <a:rPr lang="en-US" sz="3600" b="1" dirty="0">
                <a:solidFill>
                  <a:srgbClr val="FFFFFF"/>
                </a:solidFill>
                <a:latin typeface="Glacial Indifference"/>
              </a:rPr>
              <a:t>Real world examples</a:t>
            </a:r>
          </a:p>
          <a:p>
            <a:pPr marL="1200150" lvl="1" indent="-742950">
              <a:lnSpc>
                <a:spcPts val="4900"/>
              </a:lnSpc>
              <a:buFont typeface="+mj-lt"/>
              <a:buAutoNum type="alphaLcPeriod"/>
            </a:pPr>
            <a:r>
              <a:rPr lang="en-US" sz="3600" b="1" dirty="0">
                <a:solidFill>
                  <a:srgbClr val="FFFFFF"/>
                </a:solidFill>
                <a:latin typeface="Glacial Indifference"/>
              </a:rPr>
              <a:t>Hypothetical examples</a:t>
            </a:r>
          </a:p>
          <a:p>
            <a:pPr marL="514350" indent="-514350">
              <a:lnSpc>
                <a:spcPts val="4900"/>
              </a:lnSpc>
              <a:buAutoNum type="arabicPeriod"/>
            </a:pPr>
            <a:endParaRPr lang="en-US" sz="3500" dirty="0">
              <a:solidFill>
                <a:srgbClr val="FFFFFF"/>
              </a:solidFill>
              <a:latin typeface="Glacial Indifference"/>
            </a:endParaRPr>
          </a:p>
          <a:p>
            <a:pPr marL="514350" indent="-514350">
              <a:lnSpc>
                <a:spcPts val="4900"/>
              </a:lnSpc>
              <a:buAutoNum type="arabicPeriod"/>
            </a:pPr>
            <a:endParaRPr lang="en-US" sz="3500" dirty="0">
              <a:solidFill>
                <a:srgbClr val="FFFFFF"/>
              </a:solidFill>
              <a:latin typeface="Glacial Indifference"/>
            </a:endParaRPr>
          </a:p>
        </p:txBody>
      </p:sp>
      <p:pic>
        <p:nvPicPr>
          <p:cNvPr id="22" name="Picture 22"/>
          <p:cNvPicPr>
            <a:picLocks noChangeAspect="1"/>
          </p:cNvPicPr>
          <p:nvPr/>
        </p:nvPicPr>
        <p:blipFill>
          <a:blip r:embed="rId5"/>
          <a:srcRect/>
          <a:stretch>
            <a:fillRect/>
          </a:stretch>
        </p:blipFill>
        <p:spPr>
          <a:xfrm>
            <a:off x="16813702" y="9062910"/>
            <a:ext cx="891196" cy="8499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3" name="TextBox 3"/>
          <p:cNvSpPr txBox="1"/>
          <p:nvPr/>
        </p:nvSpPr>
        <p:spPr>
          <a:xfrm>
            <a:off x="1028700" y="1278261"/>
            <a:ext cx="13291208" cy="865622"/>
          </a:xfrm>
          <a:prstGeom prst="rect">
            <a:avLst/>
          </a:prstGeom>
        </p:spPr>
        <p:txBody>
          <a:bodyPr lIns="0" tIns="0" rIns="0" bIns="0" rtlCol="0" anchor="t">
            <a:spAutoFit/>
          </a:bodyPr>
          <a:lstStyle/>
          <a:p>
            <a:pPr>
              <a:lnSpc>
                <a:spcPts val="6600"/>
              </a:lnSpc>
            </a:pPr>
            <a:r>
              <a:rPr lang="en-US" sz="6000" dirty="0">
                <a:solidFill>
                  <a:srgbClr val="B6BF00"/>
                </a:solidFill>
                <a:latin typeface="Mont Bold" panose="020B0604020202020204" charset="0"/>
              </a:rPr>
              <a:t>The Law says…</a:t>
            </a:r>
          </a:p>
        </p:txBody>
      </p:sp>
      <p:sp>
        <p:nvSpPr>
          <p:cNvPr id="4" name="TextBox 4"/>
          <p:cNvSpPr txBox="1"/>
          <p:nvPr/>
        </p:nvSpPr>
        <p:spPr>
          <a:xfrm>
            <a:off x="762000" y="2572745"/>
            <a:ext cx="9677400" cy="4862870"/>
          </a:xfrm>
          <a:prstGeom prst="rect">
            <a:avLst/>
          </a:prstGeom>
        </p:spPr>
        <p:txBody>
          <a:bodyPr wrap="square" lIns="0" tIns="0" rIns="0" bIns="0" rtlCol="0" anchor="t">
            <a:spAutoFit/>
          </a:bodyPr>
          <a:lstStyle/>
          <a:p>
            <a:pPr marL="0" indent="0" algn="ctr">
              <a:lnSpc>
                <a:spcPct val="134000"/>
              </a:lnSpc>
              <a:buNone/>
            </a:pPr>
            <a:r>
              <a:rPr lang="en-US" sz="4000" dirty="0"/>
              <a:t>“All termination and non-renewal notices served upon residents must </a:t>
            </a:r>
            <a:r>
              <a:rPr lang="en-US" sz="4000" i="1" u="sng" dirty="0">
                <a:solidFill>
                  <a:srgbClr val="FF0000"/>
                </a:solidFill>
              </a:rPr>
              <a:t>include a list of the specific violations constituting “good cause</a:t>
            </a:r>
            <a:r>
              <a:rPr lang="en-US" sz="4000" dirty="0"/>
              <a:t>”</a:t>
            </a:r>
            <a:r>
              <a:rPr lang="en-US" sz="4000" dirty="0">
                <a:solidFill>
                  <a:srgbClr val="FF0000"/>
                </a:solidFill>
              </a:rPr>
              <a:t> </a:t>
            </a:r>
            <a:r>
              <a:rPr lang="en-US" sz="4000" dirty="0"/>
              <a:t>so as to enable the tenant to prepare a defense.</a:t>
            </a:r>
          </a:p>
          <a:p>
            <a:pPr marL="0" indent="0" algn="ctr">
              <a:buNone/>
            </a:pPr>
            <a:endParaRPr lang="en-US" sz="2400" dirty="0"/>
          </a:p>
          <a:p>
            <a:pPr marL="0" indent="0" algn="ctr">
              <a:buNone/>
            </a:pPr>
            <a:r>
              <a:rPr lang="en-US" sz="2400" dirty="0"/>
              <a:t>Revenue Ruling 2004-82</a:t>
            </a:r>
            <a:endParaRPr lang="en-US" sz="1600" dirty="0">
              <a:solidFill>
                <a:srgbClr val="003C69"/>
              </a:solidFill>
              <a:latin typeface="Glacial Indifference"/>
            </a:endParaRPr>
          </a:p>
        </p:txBody>
      </p:sp>
      <p:sp>
        <p:nvSpPr>
          <p:cNvPr id="5" name="AutoShape 5"/>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6" name="Group 6"/>
          <p:cNvGrpSpPr>
            <a:grpSpLocks noChangeAspect="1"/>
          </p:cNvGrpSpPr>
          <p:nvPr/>
        </p:nvGrpSpPr>
        <p:grpSpPr>
          <a:xfrm>
            <a:off x="11269653" y="1808515"/>
            <a:ext cx="5776195" cy="6669971"/>
            <a:chOff x="0" y="0"/>
            <a:chExt cx="5499100" cy="6350000"/>
          </a:xfrm>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8" name="Group 8"/>
          <p:cNvGrpSpPr>
            <a:grpSpLocks noChangeAspect="1"/>
          </p:cNvGrpSpPr>
          <p:nvPr/>
        </p:nvGrpSpPr>
        <p:grpSpPr>
          <a:xfrm>
            <a:off x="14266428" y="-3363560"/>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grpSp>
        <p:nvGrpSpPr>
          <p:cNvPr id="10" name="Group 10"/>
          <p:cNvGrpSpPr>
            <a:grpSpLocks noChangeAspect="1"/>
          </p:cNvGrpSpPr>
          <p:nvPr/>
        </p:nvGrpSpPr>
        <p:grpSpPr>
          <a:xfrm>
            <a:off x="17259300" y="179899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2888097" y="-4985281"/>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pic>
        <p:nvPicPr>
          <p:cNvPr id="14" name="Picture 14"/>
          <p:cNvPicPr>
            <a:picLocks noChangeAspect="1"/>
          </p:cNvPicPr>
          <p:nvPr/>
        </p:nvPicPr>
        <p:blipFill>
          <a:blip r:embed="rId4"/>
          <a:srcRect/>
          <a:stretch>
            <a:fillRect/>
          </a:stretch>
        </p:blipFill>
        <p:spPr>
          <a:xfrm>
            <a:off x="16813702" y="9062910"/>
            <a:ext cx="891196" cy="849997"/>
          </a:xfrm>
          <a:prstGeom prst="rect">
            <a:avLst/>
          </a:prstGeom>
        </p:spPr>
      </p:pic>
      <p:pic>
        <p:nvPicPr>
          <p:cNvPr id="15" name="Graphic 14" descr="Gavel with solid fill">
            <a:extLst>
              <a:ext uri="{FF2B5EF4-FFF2-40B4-BE49-F238E27FC236}">
                <a16:creationId xmlns:a16="http://schemas.microsoft.com/office/drawing/2014/main" id="{F277EC11-FBB4-07A0-FF12-E055DCFF7F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33650" y="2419812"/>
            <a:ext cx="4648200" cy="4648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3" name="TextBox 3"/>
          <p:cNvSpPr txBox="1"/>
          <p:nvPr/>
        </p:nvSpPr>
        <p:spPr>
          <a:xfrm>
            <a:off x="1028700" y="1278261"/>
            <a:ext cx="13291208" cy="865622"/>
          </a:xfrm>
          <a:prstGeom prst="rect">
            <a:avLst/>
          </a:prstGeom>
        </p:spPr>
        <p:txBody>
          <a:bodyPr lIns="0" tIns="0" rIns="0" bIns="0" rtlCol="0" anchor="t">
            <a:spAutoFit/>
          </a:bodyPr>
          <a:lstStyle/>
          <a:p>
            <a:pPr>
              <a:lnSpc>
                <a:spcPts val="6600"/>
              </a:lnSpc>
            </a:pPr>
            <a:r>
              <a:rPr lang="en-US" sz="6000" dirty="0">
                <a:solidFill>
                  <a:srgbClr val="B6BF00"/>
                </a:solidFill>
                <a:latin typeface="Mont Bold" panose="020B0604020202020204" charset="0"/>
              </a:rPr>
              <a:t>The Law says…</a:t>
            </a:r>
          </a:p>
        </p:txBody>
      </p:sp>
      <p:sp>
        <p:nvSpPr>
          <p:cNvPr id="4" name="TextBox 4"/>
          <p:cNvSpPr txBox="1"/>
          <p:nvPr/>
        </p:nvSpPr>
        <p:spPr>
          <a:xfrm>
            <a:off x="762000" y="2572745"/>
            <a:ext cx="9677400" cy="7927170"/>
          </a:xfrm>
          <a:prstGeom prst="rect">
            <a:avLst/>
          </a:prstGeom>
        </p:spPr>
        <p:txBody>
          <a:bodyPr wrap="square" lIns="0" tIns="0" rIns="0" bIns="0" rtlCol="0" anchor="t">
            <a:spAutoFit/>
          </a:bodyPr>
          <a:lstStyle/>
          <a:p>
            <a:pPr marL="0" indent="0" algn="ctr">
              <a:lnSpc>
                <a:spcPct val="134000"/>
              </a:lnSpc>
              <a:buNone/>
            </a:pPr>
            <a:r>
              <a:rPr lang="en-US" sz="4000" dirty="0"/>
              <a:t>All written notices required under subsection (2) of this section </a:t>
            </a:r>
            <a:r>
              <a:rPr lang="en-US" sz="4000" i="1" u="sng" dirty="0">
                <a:solidFill>
                  <a:srgbClr val="FF0000"/>
                </a:solidFill>
              </a:rPr>
              <a:t>must identify the facts and circumstances known and available to the landlord at the time of the issuance of the notice that support the cause or causes with enough specificity </a:t>
            </a:r>
            <a:r>
              <a:rPr lang="en-US" sz="4000" dirty="0"/>
              <a:t>so as to enable the tenant to respond and prepare a defense to any incidents alleged. </a:t>
            </a:r>
          </a:p>
          <a:p>
            <a:pPr marL="0" indent="0" algn="ctr">
              <a:buNone/>
            </a:pPr>
            <a:endParaRPr lang="en-US" sz="2800" dirty="0"/>
          </a:p>
          <a:p>
            <a:pPr marL="0" indent="0" algn="ctr">
              <a:buNone/>
            </a:pPr>
            <a:r>
              <a:rPr lang="en-US" sz="2800" dirty="0"/>
              <a:t>RCW 59.18.650(6)</a:t>
            </a:r>
          </a:p>
          <a:p>
            <a:pPr marL="0" indent="0" algn="ctr">
              <a:lnSpc>
                <a:spcPct val="134000"/>
              </a:lnSpc>
              <a:buNone/>
            </a:pPr>
            <a:endParaRPr lang="en-US" sz="2499" dirty="0">
              <a:solidFill>
                <a:srgbClr val="003C69"/>
              </a:solidFill>
              <a:latin typeface="Glacial Indifference"/>
            </a:endParaRPr>
          </a:p>
        </p:txBody>
      </p:sp>
      <p:sp>
        <p:nvSpPr>
          <p:cNvPr id="5" name="AutoShape 5"/>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6" name="Group 6"/>
          <p:cNvGrpSpPr>
            <a:grpSpLocks noChangeAspect="1"/>
          </p:cNvGrpSpPr>
          <p:nvPr/>
        </p:nvGrpSpPr>
        <p:grpSpPr>
          <a:xfrm>
            <a:off x="11269653" y="1808515"/>
            <a:ext cx="5776195" cy="6669971"/>
            <a:chOff x="0" y="0"/>
            <a:chExt cx="5499100" cy="6350000"/>
          </a:xfrm>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0000">
                <a:alpha val="0"/>
              </a:srgbClr>
            </a:solidFill>
            <a:ln w="12700">
              <a:solidFill>
                <a:srgbClr val="000000"/>
              </a:solidFill>
            </a:ln>
          </p:spPr>
        </p:sp>
      </p:grpSp>
      <p:grpSp>
        <p:nvGrpSpPr>
          <p:cNvPr id="8" name="Group 8"/>
          <p:cNvGrpSpPr>
            <a:grpSpLocks noChangeAspect="1"/>
          </p:cNvGrpSpPr>
          <p:nvPr/>
        </p:nvGrpSpPr>
        <p:grpSpPr>
          <a:xfrm>
            <a:off x="14266428" y="-3363560"/>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grpSp>
        <p:nvGrpSpPr>
          <p:cNvPr id="10" name="Group 10"/>
          <p:cNvGrpSpPr>
            <a:grpSpLocks noChangeAspect="1"/>
          </p:cNvGrpSpPr>
          <p:nvPr/>
        </p:nvGrpSpPr>
        <p:grpSpPr>
          <a:xfrm>
            <a:off x="17259300" y="179899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2888097" y="-4985281"/>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pic>
        <p:nvPicPr>
          <p:cNvPr id="14" name="Picture 14"/>
          <p:cNvPicPr>
            <a:picLocks noChangeAspect="1"/>
          </p:cNvPicPr>
          <p:nvPr/>
        </p:nvPicPr>
        <p:blipFill>
          <a:blip r:embed="rId4"/>
          <a:srcRect/>
          <a:stretch>
            <a:fillRect/>
          </a:stretch>
        </p:blipFill>
        <p:spPr>
          <a:xfrm>
            <a:off x="16813702" y="9062910"/>
            <a:ext cx="891196" cy="849997"/>
          </a:xfrm>
          <a:prstGeom prst="rect">
            <a:avLst/>
          </a:prstGeom>
        </p:spPr>
      </p:pic>
      <p:pic>
        <p:nvPicPr>
          <p:cNvPr id="15" name="Graphic 14" descr="Gavel with solid fill">
            <a:extLst>
              <a:ext uri="{FF2B5EF4-FFF2-40B4-BE49-F238E27FC236}">
                <a16:creationId xmlns:a16="http://schemas.microsoft.com/office/drawing/2014/main" id="{F277EC11-FBB4-07A0-FF12-E055DCFF7F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33650" y="2419812"/>
            <a:ext cx="4648200" cy="4648200"/>
          </a:xfrm>
          <a:prstGeom prst="rect">
            <a:avLst/>
          </a:prstGeom>
        </p:spPr>
      </p:pic>
    </p:spTree>
    <p:extLst>
      <p:ext uri="{BB962C8B-B14F-4D97-AF65-F5344CB8AC3E}">
        <p14:creationId xmlns:p14="http://schemas.microsoft.com/office/powerpoint/2010/main" val="131722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15" name="TextBox 15"/>
          <p:cNvSpPr txBox="1"/>
          <p:nvPr/>
        </p:nvSpPr>
        <p:spPr>
          <a:xfrm>
            <a:off x="12103580" y="4023186"/>
            <a:ext cx="6184420" cy="1712007"/>
          </a:xfrm>
          <a:prstGeom prst="rect">
            <a:avLst/>
          </a:prstGeom>
        </p:spPr>
        <p:txBody>
          <a:bodyPr wrap="square" lIns="0" tIns="0" rIns="0" bIns="0" rtlCol="0" anchor="t">
            <a:spAutoFit/>
          </a:bodyPr>
          <a:lstStyle/>
          <a:p>
            <a:pPr>
              <a:lnSpc>
                <a:spcPts val="6600"/>
              </a:lnSpc>
            </a:pPr>
            <a:r>
              <a:rPr lang="en-US" sz="6000" dirty="0">
                <a:solidFill>
                  <a:srgbClr val="B6BF00"/>
                </a:solidFill>
                <a:latin typeface="Mont Bold" panose="020B0604020202020204" charset="0"/>
              </a:rPr>
              <a:t>How was school today?</a:t>
            </a:r>
          </a:p>
        </p:txBody>
      </p:sp>
      <p:sp>
        <p:nvSpPr>
          <p:cNvPr id="16" name="AutoShape 1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17" name="AutoShape 1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8" name="Group 18"/>
          <p:cNvGrpSpPr>
            <a:grpSpLocks noChangeAspect="1"/>
          </p:cNvGrpSpPr>
          <p:nvPr/>
        </p:nvGrpSpPr>
        <p:grpSpPr>
          <a:xfrm>
            <a:off x="-2888097" y="-4985281"/>
            <a:ext cx="5776195" cy="6669971"/>
            <a:chOff x="0" y="0"/>
            <a:chExt cx="5499100" cy="6350000"/>
          </a:xfrm>
        </p:grpSpPr>
        <p:sp>
          <p:nvSpPr>
            <p:cNvPr id="19" name="Freeform 1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20" name="Picture 20"/>
          <p:cNvPicPr>
            <a:picLocks noChangeAspect="1"/>
          </p:cNvPicPr>
          <p:nvPr/>
        </p:nvPicPr>
        <p:blipFill>
          <a:blip r:embed="rId4"/>
          <a:srcRect/>
          <a:stretch>
            <a:fillRect/>
          </a:stretch>
        </p:blipFill>
        <p:spPr>
          <a:xfrm>
            <a:off x="16642061" y="8784282"/>
            <a:ext cx="1234478" cy="1177410"/>
          </a:xfrm>
          <a:prstGeom prst="rect">
            <a:avLst/>
          </a:prstGeom>
        </p:spPr>
      </p:pic>
      <p:pic>
        <p:nvPicPr>
          <p:cNvPr id="24" name="Picture 23" descr="A child with paint on her face&#10;&#10;Description automatically generated with low confidence">
            <a:extLst>
              <a:ext uri="{FF2B5EF4-FFF2-40B4-BE49-F238E27FC236}">
                <a16:creationId xmlns:a16="http://schemas.microsoft.com/office/drawing/2014/main" id="{30015B70-3A70-ED64-1889-DD141260C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1" y="1985963"/>
            <a:ext cx="11919241" cy="7957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15" name="TextBox 15"/>
          <p:cNvSpPr txBox="1"/>
          <p:nvPr/>
        </p:nvSpPr>
        <p:spPr>
          <a:xfrm>
            <a:off x="10972800" y="4270542"/>
            <a:ext cx="6477000" cy="2635337"/>
          </a:xfrm>
          <a:prstGeom prst="rect">
            <a:avLst/>
          </a:prstGeom>
        </p:spPr>
        <p:txBody>
          <a:bodyPr wrap="square" lIns="0" tIns="0" rIns="0" bIns="0" rtlCol="0" anchor="t">
            <a:spAutoFit/>
          </a:bodyPr>
          <a:lstStyle/>
          <a:p>
            <a:pPr>
              <a:lnSpc>
                <a:spcPts val="6600"/>
              </a:lnSpc>
            </a:pPr>
            <a:r>
              <a:rPr lang="en-US" sz="8000" dirty="0">
                <a:solidFill>
                  <a:srgbClr val="B6BF00"/>
                </a:solidFill>
                <a:latin typeface="Mont Bold" panose="020B0604020202020204" charset="0"/>
              </a:rPr>
              <a:t>A vague notice is a void notice</a:t>
            </a:r>
          </a:p>
        </p:txBody>
      </p:sp>
      <p:sp>
        <p:nvSpPr>
          <p:cNvPr id="16" name="AutoShape 1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17" name="AutoShape 1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8" name="Group 18"/>
          <p:cNvGrpSpPr>
            <a:grpSpLocks noChangeAspect="1"/>
          </p:cNvGrpSpPr>
          <p:nvPr/>
        </p:nvGrpSpPr>
        <p:grpSpPr>
          <a:xfrm>
            <a:off x="-2888097" y="-4985281"/>
            <a:ext cx="5776195" cy="6669971"/>
            <a:chOff x="0" y="0"/>
            <a:chExt cx="5499100" cy="6350000"/>
          </a:xfrm>
        </p:grpSpPr>
        <p:sp>
          <p:nvSpPr>
            <p:cNvPr id="19" name="Freeform 1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20" name="Picture 20"/>
          <p:cNvPicPr>
            <a:picLocks noChangeAspect="1"/>
          </p:cNvPicPr>
          <p:nvPr/>
        </p:nvPicPr>
        <p:blipFill>
          <a:blip r:embed="rId4"/>
          <a:srcRect/>
          <a:stretch>
            <a:fillRect/>
          </a:stretch>
        </p:blipFill>
        <p:spPr>
          <a:xfrm>
            <a:off x="16642061" y="8784282"/>
            <a:ext cx="1234478" cy="1177410"/>
          </a:xfrm>
          <a:prstGeom prst="rect">
            <a:avLst/>
          </a:prstGeom>
        </p:spPr>
      </p:pic>
      <p:pic>
        <p:nvPicPr>
          <p:cNvPr id="22" name="Picture 21">
            <a:extLst>
              <a:ext uri="{FF2B5EF4-FFF2-40B4-BE49-F238E27FC236}">
                <a16:creationId xmlns:a16="http://schemas.microsoft.com/office/drawing/2014/main" id="{8D276C1E-CBAF-CC04-39F7-F38CC32569FC}"/>
              </a:ext>
            </a:extLst>
          </p:cNvPr>
          <p:cNvPicPr>
            <a:picLocks noChangeAspect="1"/>
          </p:cNvPicPr>
          <p:nvPr/>
        </p:nvPicPr>
        <p:blipFill rotWithShape="1">
          <a:blip r:embed="rId5"/>
          <a:srcRect r="1396"/>
          <a:stretch/>
        </p:blipFill>
        <p:spPr>
          <a:xfrm>
            <a:off x="449561" y="2514264"/>
            <a:ext cx="9372600" cy="74023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79464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blip>
          <a:srcRect t="110" b="110"/>
          <a:stretch>
            <a:fillRect/>
          </a:stretch>
        </p:blipFill>
        <p:spPr>
          <a:xfrm>
            <a:off x="0" y="0"/>
            <a:ext cx="18288000" cy="10287000"/>
          </a:xfrm>
          <a:prstGeom prst="rect">
            <a:avLst/>
          </a:prstGeom>
        </p:spPr>
      </p:pic>
      <p:sp>
        <p:nvSpPr>
          <p:cNvPr id="8" name="AutoShape 8"/>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9" name="AutoShape 9"/>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0" name="Group 10" descr="Blueprint of a residential house"/>
          <p:cNvGrpSpPr>
            <a:grpSpLocks noChangeAspect="1"/>
          </p:cNvGrpSpPr>
          <p:nvPr/>
        </p:nvGrpSpPr>
        <p:grpSpPr>
          <a:xfrm>
            <a:off x="11269653" y="1808515"/>
            <a:ext cx="5776195" cy="6669971"/>
            <a:chOff x="0" y="0"/>
            <a:chExt cx="5499100" cy="6350000"/>
          </a:xfrm>
          <a:blipFill dpi="0" rotWithShape="1">
            <a:blip r:embed="rId4">
              <a:extLst>
                <a:ext uri="{28A0092B-C50C-407E-A947-70E740481C1C}">
                  <a14:useLocalDpi xmlns:a14="http://schemas.microsoft.com/office/drawing/2010/main" val="0"/>
                </a:ext>
              </a:extLst>
            </a:blip>
            <a:srcRect/>
            <a:stretch>
              <a:fillRect/>
            </a:stretch>
          </a:blipFill>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grpFill/>
            <a:ln w="12700">
              <a:solidFill>
                <a:srgbClr val="000000"/>
              </a:solidFill>
            </a:ln>
          </p:spPr>
        </p:sp>
      </p:grpSp>
      <p:grpSp>
        <p:nvGrpSpPr>
          <p:cNvPr id="12" name="Group 12"/>
          <p:cNvGrpSpPr>
            <a:grpSpLocks noChangeAspect="1"/>
          </p:cNvGrpSpPr>
          <p:nvPr/>
        </p:nvGrpSpPr>
        <p:grpSpPr>
          <a:xfrm>
            <a:off x="14266428" y="-336356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grpSp>
        <p:nvGrpSpPr>
          <p:cNvPr id="14" name="Group 14"/>
          <p:cNvGrpSpPr>
            <a:grpSpLocks noChangeAspect="1"/>
          </p:cNvGrpSpPr>
          <p:nvPr/>
        </p:nvGrpSpPr>
        <p:grpSpPr>
          <a:xfrm>
            <a:off x="17259300" y="1798990"/>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6" name="Group 16"/>
          <p:cNvGrpSpPr>
            <a:grpSpLocks noChangeAspect="1"/>
          </p:cNvGrpSpPr>
          <p:nvPr/>
        </p:nvGrpSpPr>
        <p:grpSpPr>
          <a:xfrm>
            <a:off x="-2888097" y="-4985281"/>
            <a:ext cx="5776195" cy="6669971"/>
            <a:chOff x="0" y="0"/>
            <a:chExt cx="5499100" cy="6350000"/>
          </a:xfrm>
        </p:grpSpPr>
        <p:sp>
          <p:nvSpPr>
            <p:cNvPr id="17" name="Freeform 1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03C69"/>
            </a:solidFill>
            <a:ln w="12700">
              <a:solidFill>
                <a:srgbClr val="000000"/>
              </a:solidFill>
            </a:ln>
          </p:spPr>
        </p:sp>
      </p:grpSp>
      <p:pic>
        <p:nvPicPr>
          <p:cNvPr id="18" name="Picture 18"/>
          <p:cNvPicPr>
            <a:picLocks noChangeAspect="1"/>
          </p:cNvPicPr>
          <p:nvPr/>
        </p:nvPicPr>
        <p:blipFill>
          <a:blip r:embed="rId5"/>
          <a:srcRect/>
          <a:stretch>
            <a:fillRect/>
          </a:stretch>
        </p:blipFill>
        <p:spPr>
          <a:xfrm>
            <a:off x="16813702" y="9062910"/>
            <a:ext cx="891196" cy="849997"/>
          </a:xfrm>
          <a:prstGeom prst="rect">
            <a:avLst/>
          </a:prstGeom>
        </p:spPr>
      </p:pic>
      <p:pic>
        <p:nvPicPr>
          <p:cNvPr id="19" name="Picture 19"/>
          <p:cNvPicPr>
            <a:picLocks noChangeAspect="1"/>
          </p:cNvPicPr>
          <p:nvPr/>
        </p:nvPicPr>
        <p:blipFill>
          <a:blip r:embed="rId6"/>
          <a:srcRect/>
          <a:stretch>
            <a:fillRect/>
          </a:stretch>
        </p:blipFill>
        <p:spPr>
          <a:xfrm>
            <a:off x="16642061" y="8784282"/>
            <a:ext cx="1234478" cy="1177410"/>
          </a:xfrm>
          <a:prstGeom prst="rect">
            <a:avLst/>
          </a:prstGeom>
        </p:spPr>
      </p:pic>
      <p:sp>
        <p:nvSpPr>
          <p:cNvPr id="20" name="TextBox 4">
            <a:extLst>
              <a:ext uri="{FF2B5EF4-FFF2-40B4-BE49-F238E27FC236}">
                <a16:creationId xmlns:a16="http://schemas.microsoft.com/office/drawing/2014/main" id="{D04E3262-EEAF-7548-ABB4-12FD704313FE}"/>
              </a:ext>
            </a:extLst>
          </p:cNvPr>
          <p:cNvSpPr txBox="1"/>
          <p:nvPr/>
        </p:nvSpPr>
        <p:spPr>
          <a:xfrm>
            <a:off x="1414021" y="2764913"/>
            <a:ext cx="6515100" cy="865622"/>
          </a:xfrm>
          <a:prstGeom prst="rect">
            <a:avLst/>
          </a:prstGeom>
        </p:spPr>
        <p:txBody>
          <a:bodyPr wrap="square" lIns="0" tIns="0" rIns="0" bIns="0" rtlCol="0" anchor="t">
            <a:spAutoFit/>
          </a:bodyPr>
          <a:lstStyle/>
          <a:p>
            <a:pPr marL="457200" indent="-457200" algn="just">
              <a:lnSpc>
                <a:spcPts val="3499"/>
              </a:lnSpc>
              <a:buFont typeface="+mj-lt"/>
              <a:buAutoNum type="arabicPeriod"/>
            </a:pPr>
            <a:endParaRPr lang="en-US" sz="2499" dirty="0">
              <a:solidFill>
                <a:srgbClr val="003C69"/>
              </a:solidFill>
              <a:latin typeface="Glacial Indifference"/>
            </a:endParaRPr>
          </a:p>
          <a:p>
            <a:pPr marL="457200" indent="-457200" algn="just">
              <a:lnSpc>
                <a:spcPts val="3499"/>
              </a:lnSpc>
              <a:buFont typeface="+mj-lt"/>
              <a:buAutoNum type="arabicPeriod"/>
            </a:pPr>
            <a:endParaRPr lang="en-US" sz="2499" dirty="0">
              <a:solidFill>
                <a:srgbClr val="003C69"/>
              </a:solidFill>
              <a:latin typeface="Glacial Indifference"/>
            </a:endParaRPr>
          </a:p>
        </p:txBody>
      </p:sp>
      <p:graphicFrame>
        <p:nvGraphicFramePr>
          <p:cNvPr id="5" name="Diagram 4">
            <a:extLst>
              <a:ext uri="{FF2B5EF4-FFF2-40B4-BE49-F238E27FC236}">
                <a16:creationId xmlns:a16="http://schemas.microsoft.com/office/drawing/2014/main" id="{CD3E5975-ABED-7B08-6DD7-B8CF9D931D8E}"/>
              </a:ext>
            </a:extLst>
          </p:cNvPr>
          <p:cNvGraphicFramePr/>
          <p:nvPr>
            <p:extLst>
              <p:ext uri="{D42A27DB-BD31-4B8C-83A1-F6EECF244321}">
                <p14:modId xmlns:p14="http://schemas.microsoft.com/office/powerpoint/2010/main" val="2753040971"/>
              </p:ext>
            </p:extLst>
          </p:nvPr>
        </p:nvGraphicFramePr>
        <p:xfrm>
          <a:off x="-500695" y="1259850"/>
          <a:ext cx="13032820" cy="86530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noChangeAspect="1"/>
          </p:cNvGrpSpPr>
          <p:nvPr/>
        </p:nvGrpSpPr>
        <p:grpSpPr>
          <a:xfrm>
            <a:off x="11269653" y="1808515"/>
            <a:ext cx="5776195" cy="6669971"/>
            <a:chOff x="0" y="0"/>
            <a:chExt cx="5499100" cy="6350000"/>
          </a:xfrm>
        </p:grpSpPr>
        <p:sp>
          <p:nvSpPr>
            <p:cNvPr id="9" name="Freeform 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dpi="0" rotWithShape="1">
              <a:blip r:embed="rId5">
                <a:extLst>
                  <a:ext uri="{28A0092B-C50C-407E-A947-70E740481C1C}">
                    <a14:useLocalDpi xmlns:a14="http://schemas.microsoft.com/office/drawing/2010/main" val="0"/>
                  </a:ext>
                </a:extLst>
              </a:blip>
              <a:srcRect/>
              <a:stretch>
                <a:fillRect/>
              </a:stretch>
            </a:blipFill>
            <a:ln w="12700">
              <a:solidFill>
                <a:srgbClr val="000000"/>
              </a:solidFill>
            </a:ln>
          </p:spPr>
        </p:sp>
      </p:grpSp>
      <p:sp>
        <p:nvSpPr>
          <p:cNvPr id="6" name="AutoShape 6"/>
          <p:cNvSpPr/>
          <p:nvPr/>
        </p:nvSpPr>
        <p:spPr>
          <a:xfrm>
            <a:off x="2836627" y="9496425"/>
            <a:ext cx="9254648" cy="0"/>
          </a:xfrm>
          <a:prstGeom prst="line">
            <a:avLst/>
          </a:prstGeom>
          <a:ln w="28575" cap="flat">
            <a:solidFill>
              <a:srgbClr val="FFFFFF"/>
            </a:solidFill>
            <a:prstDash val="solid"/>
            <a:headEnd type="none" w="sm" len="sm"/>
            <a:tailEnd type="none" w="sm" len="sm"/>
          </a:ln>
        </p:spPr>
      </p:sp>
      <p:sp>
        <p:nvSpPr>
          <p:cNvPr id="7" name="AutoShape 7"/>
          <p:cNvSpPr/>
          <p:nvPr/>
        </p:nvSpPr>
        <p:spPr>
          <a:xfrm rot="3993">
            <a:off x="5990293" y="992981"/>
            <a:ext cx="12297695" cy="0"/>
          </a:xfrm>
          <a:prstGeom prst="line">
            <a:avLst/>
          </a:prstGeom>
          <a:ln w="28575" cap="flat">
            <a:solidFill>
              <a:srgbClr val="B6BF00"/>
            </a:solidFill>
            <a:prstDash val="solid"/>
            <a:headEnd type="none" w="sm" len="sm"/>
            <a:tailEnd type="none" w="sm" len="sm"/>
          </a:ln>
        </p:spPr>
      </p:sp>
      <p:grpSp>
        <p:nvGrpSpPr>
          <p:cNvPr id="10" name="Group 10"/>
          <p:cNvGrpSpPr>
            <a:grpSpLocks noChangeAspect="1"/>
          </p:cNvGrpSpPr>
          <p:nvPr/>
        </p:nvGrpSpPr>
        <p:grpSpPr>
          <a:xfrm>
            <a:off x="14266428" y="-3363560"/>
            <a:ext cx="5776195" cy="6669971"/>
            <a:chOff x="0" y="0"/>
            <a:chExt cx="5499100" cy="6350000"/>
          </a:xfrm>
        </p:grpSpPr>
        <p:sp>
          <p:nvSpPr>
            <p:cNvPr id="11" name="Freeform 1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grpSp>
        <p:nvGrpSpPr>
          <p:cNvPr id="12" name="Group 12"/>
          <p:cNvGrpSpPr>
            <a:grpSpLocks noChangeAspect="1"/>
          </p:cNvGrpSpPr>
          <p:nvPr/>
        </p:nvGrpSpPr>
        <p:grpSpPr>
          <a:xfrm>
            <a:off x="17259300" y="1798990"/>
            <a:ext cx="5776195" cy="6669971"/>
            <a:chOff x="0" y="0"/>
            <a:chExt cx="5499100" cy="6350000"/>
          </a:xfrm>
        </p:grpSpPr>
        <p:sp>
          <p:nvSpPr>
            <p:cNvPr id="13" name="Freeform 13"/>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FFFFFF"/>
            </a:solidFill>
            <a:ln w="12700">
              <a:solidFill>
                <a:srgbClr val="000000"/>
              </a:solidFill>
            </a:ln>
          </p:spPr>
        </p:sp>
      </p:grpSp>
      <p:grpSp>
        <p:nvGrpSpPr>
          <p:cNvPr id="14" name="Group 14"/>
          <p:cNvGrpSpPr>
            <a:grpSpLocks noChangeAspect="1"/>
          </p:cNvGrpSpPr>
          <p:nvPr/>
        </p:nvGrpSpPr>
        <p:grpSpPr>
          <a:xfrm>
            <a:off x="-2888097" y="-4985281"/>
            <a:ext cx="5776195" cy="6669971"/>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B6BF00"/>
            </a:solidFill>
            <a:ln w="12700">
              <a:solidFill>
                <a:srgbClr val="000000"/>
              </a:solidFill>
            </a:ln>
          </p:spPr>
        </p:sp>
      </p:grpSp>
      <p:pic>
        <p:nvPicPr>
          <p:cNvPr id="16" name="Picture 16"/>
          <p:cNvPicPr>
            <a:picLocks noChangeAspect="1"/>
          </p:cNvPicPr>
          <p:nvPr/>
        </p:nvPicPr>
        <p:blipFill>
          <a:blip r:embed="rId6"/>
          <a:srcRect/>
          <a:stretch>
            <a:fillRect/>
          </a:stretch>
        </p:blipFill>
        <p:spPr>
          <a:xfrm>
            <a:off x="16537286" y="8669595"/>
            <a:ext cx="1234478" cy="1177410"/>
          </a:xfrm>
          <a:prstGeom prst="rect">
            <a:avLst/>
          </a:prstGeom>
        </p:spPr>
      </p:pic>
      <p:sp>
        <p:nvSpPr>
          <p:cNvPr id="20" name="TextBox 19">
            <a:extLst>
              <a:ext uri="{FF2B5EF4-FFF2-40B4-BE49-F238E27FC236}">
                <a16:creationId xmlns:a16="http://schemas.microsoft.com/office/drawing/2014/main" id="{74BA797E-97A3-3AA9-C3F0-4E6A80C8325E}"/>
              </a:ext>
            </a:extLst>
          </p:cNvPr>
          <p:cNvSpPr txBox="1"/>
          <p:nvPr/>
        </p:nvSpPr>
        <p:spPr>
          <a:xfrm>
            <a:off x="762000" y="3353877"/>
            <a:ext cx="9760849" cy="4154984"/>
          </a:xfrm>
          <a:prstGeom prst="rect">
            <a:avLst/>
          </a:prstGeom>
          <a:noFill/>
        </p:spPr>
        <p:txBody>
          <a:bodyPr wrap="square">
            <a:spAutoFit/>
          </a:bodyPr>
          <a:lstStyle/>
          <a:p>
            <a:r>
              <a:rPr lang="en-US" sz="4400" dirty="0"/>
              <a:t>Tenants and their guests shall not exhibit threatening, abusive, harassing,</a:t>
            </a:r>
          </a:p>
          <a:p>
            <a:r>
              <a:rPr lang="en-US" sz="4400" dirty="0"/>
              <a:t>intimidating, belligerent, or annoying conduct toward Landlord, Landlord’s site staff, agent, vendors or other authorized representatives.</a:t>
            </a:r>
          </a:p>
        </p:txBody>
      </p:sp>
      <p:sp>
        <p:nvSpPr>
          <p:cNvPr id="4" name="TextBox 3">
            <a:extLst>
              <a:ext uri="{FF2B5EF4-FFF2-40B4-BE49-F238E27FC236}">
                <a16:creationId xmlns:a16="http://schemas.microsoft.com/office/drawing/2014/main" id="{090F1AD9-BA49-AE9F-537F-E33977F42619}"/>
              </a:ext>
            </a:extLst>
          </p:cNvPr>
          <p:cNvSpPr txBox="1"/>
          <p:nvPr/>
        </p:nvSpPr>
        <p:spPr>
          <a:xfrm>
            <a:off x="1057454" y="1808514"/>
            <a:ext cx="12526543" cy="961802"/>
          </a:xfrm>
          <a:prstGeom prst="rect">
            <a:avLst/>
          </a:prstGeom>
        </p:spPr>
        <p:txBody>
          <a:bodyPr lIns="0" tIns="0" rIns="0" bIns="0" rtlCol="0" anchor="t">
            <a:spAutoFit/>
          </a:bodyPr>
          <a:lstStyle/>
          <a:p>
            <a:pPr>
              <a:lnSpc>
                <a:spcPts val="7500"/>
              </a:lnSpc>
            </a:pPr>
            <a:r>
              <a:rPr lang="en-US" sz="6000" dirty="0">
                <a:solidFill>
                  <a:srgbClr val="B6BF00"/>
                </a:solidFill>
                <a:latin typeface="Mont Bold"/>
              </a:rPr>
              <a:t>Tow Court</a:t>
            </a:r>
          </a:p>
        </p:txBody>
      </p:sp>
      <p:pic>
        <p:nvPicPr>
          <p:cNvPr id="3" name="Media1">
            <a:hlinkClick r:id="" action="ppaction://media"/>
            <a:extLst>
              <a:ext uri="{FF2B5EF4-FFF2-40B4-BE49-F238E27FC236}">
                <a16:creationId xmlns:a16="http://schemas.microsoft.com/office/drawing/2014/main" id="{347CC204-2024-64A9-8D08-4DA5384041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772" y="8116984"/>
            <a:ext cx="1548428" cy="1548428"/>
          </a:xfrm>
          <a:prstGeom prst="rect">
            <a:avLst/>
          </a:prstGeom>
        </p:spPr>
      </p:pic>
    </p:spTree>
    <p:extLst>
      <p:ext uri="{BB962C8B-B14F-4D97-AF65-F5344CB8AC3E}">
        <p14:creationId xmlns:p14="http://schemas.microsoft.com/office/powerpoint/2010/main" val="31178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2477</TotalTime>
  <Words>877</Words>
  <Application>Microsoft Office PowerPoint</Application>
  <PresentationFormat>Custom</PresentationFormat>
  <Paragraphs>115</Paragraphs>
  <Slides>19</Slides>
  <Notes>19</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Updated.EdCon PP Template</dc:title>
  <dc:creator>Sloane</dc:creator>
  <cp:lastModifiedBy>Brett Waller</cp:lastModifiedBy>
  <cp:revision>12</cp:revision>
  <cp:lastPrinted>2023-04-25T23:31:51Z</cp:lastPrinted>
  <dcterms:created xsi:type="dcterms:W3CDTF">2006-08-16T00:00:00Z</dcterms:created>
  <dcterms:modified xsi:type="dcterms:W3CDTF">2023-04-27T17:34:40Z</dcterms:modified>
  <dc:identifier>DAFae43ozus</dc:identifier>
</cp:coreProperties>
</file>