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56" r:id="rId2"/>
    <p:sldId id="258" r:id="rId3"/>
    <p:sldId id="259" r:id="rId4"/>
    <p:sldId id="263" r:id="rId5"/>
    <p:sldId id="261" r:id="rId6"/>
    <p:sldId id="264" r:id="rId7"/>
    <p:sldId id="265" r:id="rId8"/>
    <p:sldId id="266" r:id="rId9"/>
    <p:sldId id="267" r:id="rId10"/>
    <p:sldId id="262" r:id="rId11"/>
    <p:sldId id="268" r:id="rId12"/>
    <p:sldId id="269" r:id="rId13"/>
    <p:sldId id="270" r:id="rId14"/>
    <p:sldId id="275" r:id="rId15"/>
    <p:sldId id="260" r:id="rId16"/>
    <p:sldId id="276" r:id="rId17"/>
    <p:sldId id="273" r:id="rId18"/>
    <p:sldId id="277" r:id="rId19"/>
    <p:sldId id="300" r:id="rId20"/>
    <p:sldId id="279" r:id="rId21"/>
    <p:sldId id="280" r:id="rId22"/>
    <p:sldId id="281" r:id="rId23"/>
    <p:sldId id="282" r:id="rId24"/>
    <p:sldId id="283" r:id="rId25"/>
    <p:sldId id="284" r:id="rId26"/>
    <p:sldId id="301" r:id="rId27"/>
    <p:sldId id="286" r:id="rId28"/>
    <p:sldId id="287" r:id="rId29"/>
    <p:sldId id="288" r:id="rId30"/>
    <p:sldId id="302" r:id="rId31"/>
    <p:sldId id="291" r:id="rId32"/>
    <p:sldId id="292" r:id="rId33"/>
    <p:sldId id="293" r:id="rId34"/>
    <p:sldId id="294" r:id="rId35"/>
    <p:sldId id="295" r:id="rId36"/>
    <p:sldId id="299" r:id="rId37"/>
    <p:sldId id="303" r:id="rId38"/>
    <p:sldId id="304" r:id="rId39"/>
    <p:sldId id="305" r:id="rId40"/>
    <p:sldId id="306" r:id="rId41"/>
    <p:sldId id="307" r:id="rId42"/>
    <p:sldId id="308" r:id="rId43"/>
    <p:sldId id="309" r:id="rId44"/>
    <p:sldId id="310" r:id="rId45"/>
    <p:sldId id="311" r:id="rId46"/>
    <p:sldId id="312" r:id="rId47"/>
    <p:sldId id="313" r:id="rId48"/>
    <p:sldId id="2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59343" autoAdjust="0"/>
  </p:normalViewPr>
  <p:slideViewPr>
    <p:cSldViewPr>
      <p:cViewPr varScale="1">
        <p:scale>
          <a:sx n="45" d="100"/>
          <a:sy n="45" d="100"/>
        </p:scale>
        <p:origin x="22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11A2B-69F2-4B75-AF6A-C5121D039E6F}" type="datetimeFigureOut">
              <a:rPr lang="en-US" smtClean="0"/>
              <a:t>4/7/2017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E958C-0473-4D1B-AB46-76663212EB56}" type="slidenum">
              <a:rPr lang="en-US" smtClean="0"/>
              <a:t>‹#›</a:t>
            </a:fld>
            <a:endParaRPr lang="en-US"/>
          </a:p>
        </p:txBody>
      </p:sp>
    </p:spTree>
    <p:extLst>
      <p:ext uri="{BB962C8B-B14F-4D97-AF65-F5344CB8AC3E}">
        <p14:creationId xmlns:p14="http://schemas.microsoft.com/office/powerpoint/2010/main" val="150595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portal.hud.gov/hudportal/HUD?src=/program_offices/housing/mfh/trx/trxsum"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portal.hud.gov/hudportal/HUD?src=/program_offices/housing/mfh/trx/trxdocs"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a:t>
            </a:fld>
            <a:endParaRPr lang="en-US"/>
          </a:p>
        </p:txBody>
      </p:sp>
    </p:spTree>
    <p:extLst>
      <p:ext uri="{BB962C8B-B14F-4D97-AF65-F5344CB8AC3E}">
        <p14:creationId xmlns:p14="http://schemas.microsoft.com/office/powerpoint/2010/main" val="26484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so far?</a:t>
            </a:r>
          </a:p>
        </p:txBody>
      </p:sp>
      <p:sp>
        <p:nvSpPr>
          <p:cNvPr id="4" name="Slide Number Placeholder 3"/>
          <p:cNvSpPr>
            <a:spLocks noGrp="1"/>
          </p:cNvSpPr>
          <p:nvPr>
            <p:ph type="sldNum" sz="quarter" idx="10"/>
          </p:nvPr>
        </p:nvSpPr>
        <p:spPr/>
        <p:txBody>
          <a:bodyPr/>
          <a:lstStyle/>
          <a:p>
            <a:fld id="{D47E958C-0473-4D1B-AB46-76663212EB56}" type="slidenum">
              <a:rPr lang="en-US" smtClean="0"/>
              <a:t>10</a:t>
            </a:fld>
            <a:endParaRPr lang="en-US"/>
          </a:p>
        </p:txBody>
      </p:sp>
    </p:spTree>
    <p:extLst>
      <p:ext uri="{BB962C8B-B14F-4D97-AF65-F5344CB8AC3E}">
        <p14:creationId xmlns:p14="http://schemas.microsoft.com/office/powerpoint/2010/main" val="183154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take a look at each item on the CMS Special Claims Checklist for Regular</a:t>
            </a:r>
            <a:r>
              <a:rPr lang="en-US" baseline="0" dirty="0"/>
              <a:t> Vacancies and briefly review the requirements.  Keep in mind, CMS allows O/As to create and submit their own checklists – these can include the sample checklists contained in the Special Claims Guide.</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11</a:t>
            </a:fld>
            <a:endParaRPr lang="en-US"/>
          </a:p>
        </p:txBody>
      </p:sp>
    </p:spTree>
    <p:extLst>
      <p:ext uri="{BB962C8B-B14F-4D97-AF65-F5344CB8AC3E}">
        <p14:creationId xmlns:p14="http://schemas.microsoft.com/office/powerpoint/2010/main" val="275994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a:t>
            </a:r>
            <a:r>
              <a:rPr lang="en-US" baseline="0" dirty="0"/>
              <a:t> on the checklist reminds the O/A to ensure the claim is valid and that the tenant was not terminated due to being over income (other Termination reasons are acceptable).  Additionally, O/As cannot submit a claim for a unit that was occupied by security personnel/police officers.</a:t>
            </a:r>
          </a:p>
          <a:p>
            <a:endParaRPr lang="en-US" baseline="0" dirty="0"/>
          </a:p>
          <a:p>
            <a:r>
              <a:rPr lang="en-US" baseline="0" dirty="0"/>
              <a:t>For properties that are partially subsidized, if a subsidy slot was given to another tenant in a different unit the day after the termination or move-out, a claim cannot be requested.</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12</a:t>
            </a:fld>
            <a:endParaRPr lang="en-US"/>
          </a:p>
        </p:txBody>
      </p:sp>
    </p:spTree>
    <p:extLst>
      <p:ext uri="{BB962C8B-B14F-4D97-AF65-F5344CB8AC3E}">
        <p14:creationId xmlns:p14="http://schemas.microsoft.com/office/powerpoint/2010/main" val="395554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paperwork needs to be submitted with a claim?  </a:t>
            </a:r>
          </a:p>
          <a:p>
            <a:endParaRPr lang="en-US" dirty="0"/>
          </a:p>
          <a:p>
            <a:r>
              <a:rPr lang="en-US" dirty="0"/>
              <a:t>The HUD 52670-A</a:t>
            </a:r>
            <a:r>
              <a:rPr lang="en-US" baseline="0" dirty="0"/>
              <a:t> Part 2 “Schedule of Special Claims” is the first document listed on the checklist. On this form, O/As will want to </a:t>
            </a:r>
            <a:r>
              <a:rPr lang="en-US" sz="1200" b="0" i="0" u="none" strike="noStrike" kern="1200" baseline="0" dirty="0">
                <a:solidFill>
                  <a:schemeClr val="tx1"/>
                </a:solidFill>
                <a:latin typeface="+mn-lt"/>
                <a:ea typeface="+mn-ea"/>
                <a:cs typeface="+mn-cs"/>
              </a:rPr>
              <a:t>list all claims being submitted (can submit claims of different types together but all must appear on this schedule with the amount requested listed in the appropriate box for the unit under claim type; can also submit multiple claims of the same type together). This form must have signature, printed name of owner/management agent, date and phone number in the bottom left box of the form.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Additionally, the HUD 52671-C “Calculation Sheet for Vacancies Claims” must be included with the claim (one per each unit being requested).  This form includes important information such as the unit ready for occupancy date, the contract rent at move-out, and any amount paid by other sources.  It must have signature, printed name of owner/management agent, and date in the bottom left box of the form.  Remember, the maximum amount of time that HUD will compensate a property for a vacancy loss is 60 days from the unit ready date if no move-in has occurred.  If the unit is still vacant and 60 days have not passed, do NOT submit the claim. Line 11 on this form, “Amounts paid by other sources” is utilized if other funds were used to cover the vacancy loss, such a when a tenant fails to give 30 day notice and the property keeps the security deposit.  </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13</a:t>
            </a:fld>
            <a:endParaRPr lang="en-US"/>
          </a:p>
        </p:txBody>
      </p:sp>
    </p:spTree>
    <p:extLst>
      <p:ext uri="{BB962C8B-B14F-4D97-AF65-F5344CB8AC3E}">
        <p14:creationId xmlns:p14="http://schemas.microsoft.com/office/powerpoint/2010/main" val="3955542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item on</a:t>
            </a:r>
            <a:r>
              <a:rPr lang="en-US" baseline="0" dirty="0"/>
              <a:t> under the Voucher &amp; TRACS Submission, the next section of the checklist, is to submit copies of voucher adjustment pages verifying the move=out date of the former tenant and the move-in date for the new tenant (if applicable).  S</a:t>
            </a:r>
            <a:r>
              <a:rPr lang="en-US" sz="1200" b="0" i="0" u="none" strike="noStrike" kern="1200" baseline="0" dirty="0">
                <a:solidFill>
                  <a:schemeClr val="tx1"/>
                </a:solidFill>
                <a:latin typeface="+mn-lt"/>
                <a:ea typeface="+mn-ea"/>
                <a:cs typeface="+mn-cs"/>
              </a:rPr>
              <a:t>imply submit a copy of the adjustment page(s) from the vouchers where the move-out, unit transfer, or termination for the prior tenant appeared, as well as a copy of the page(s) showing the adjustments for the move-in, initial, or unit transfer for the incoming tenant.  The CA will then review these adjustments to ensure the correct HAP was paid.</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14</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item under Voucher &amp; TRACS</a:t>
            </a:r>
            <a:r>
              <a:rPr lang="en-US" baseline="0" dirty="0"/>
              <a:t> Submission on the checklist </a:t>
            </a:r>
            <a:r>
              <a:rPr lang="en-US" dirty="0"/>
              <a:t>deals</a:t>
            </a:r>
            <a:r>
              <a:rPr lang="en-US" baseline="0" dirty="0"/>
              <a:t> with reports that are obtained via TRACS.  Before we get into this section, as a refresher, TRACS (which stands for Tenant Rental Assistance Certification System), is a HUD computer system which collects tenant and voucher data. </a:t>
            </a:r>
            <a:r>
              <a:rPr lang="en-US" sz="1200" kern="1200" dirty="0">
                <a:solidFill>
                  <a:schemeClr val="tx1"/>
                </a:solidFill>
                <a:effectLst/>
                <a:latin typeface="+mn-lt"/>
                <a:ea typeface="+mn-ea"/>
                <a:cs typeface="+mn-cs"/>
              </a:rPr>
              <a:t>This data undergoes rigorous automated reviews to ensure accuracy and compliance with HUD regulations.  The two reports we will be reviewing are the Certification Query</a:t>
            </a:r>
            <a:r>
              <a:rPr lang="en-US" sz="1200" kern="1200" baseline="0" dirty="0">
                <a:solidFill>
                  <a:schemeClr val="tx1"/>
                </a:solidFill>
                <a:effectLst/>
                <a:latin typeface="+mn-lt"/>
                <a:ea typeface="+mn-ea"/>
                <a:cs typeface="+mn-cs"/>
              </a:rPr>
              <a:t> and the Move-In/Move-Out Query (circled in red above).</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15</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t>
            </a:r>
            <a:r>
              <a:rPr lang="en-US" dirty="0"/>
              <a:t>TRACS Certification Query lists the</a:t>
            </a:r>
            <a:r>
              <a:rPr lang="en-US" baseline="0" dirty="0"/>
              <a:t> tenant data for the property.  This query d</a:t>
            </a:r>
            <a:r>
              <a:rPr lang="en-US" dirty="0"/>
              <a:t>isplays the most current active household certification within the past 15 months. </a:t>
            </a:r>
            <a:r>
              <a:rPr lang="en-US" baseline="0" dirty="0"/>
              <a:t>When it comes to special claims, this report is utilized for showing Unit Transfer dates, since these do not show up on the Move In/Move Out Query.  </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16</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report, the Move-In/Move-Out</a:t>
            </a:r>
            <a:r>
              <a:rPr lang="en-US" baseline="0" dirty="0"/>
              <a:t> Query is self-explanatory – users can select a date range and view the total number of move ins and move outs for the property during the specified time period. In addition to listing the effective dates of these certifications, it also includes a code to show the move out reason, such as code ‘4’ for a deceased tenant, etc.   Remember, per the Claims Guide, </a:t>
            </a:r>
            <a:r>
              <a:rPr lang="en-US" sz="1200" b="0" i="0" u="none" strike="noStrike" kern="1200" baseline="0" dirty="0">
                <a:solidFill>
                  <a:schemeClr val="tx1"/>
                </a:solidFill>
                <a:latin typeface="+mn-lt"/>
                <a:ea typeface="+mn-ea"/>
                <a:cs typeface="+mn-cs"/>
              </a:rPr>
              <a:t>it is required that the move-outs, move-ins, and unit transfers be visible in TRACS when the claim is submitted.  These two reports provide O/As with an easy way to confirm that the correct certifications are in TRACS.</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17</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final item under Voucher &amp; TRACS Submission deals with market rent tenants.  If the new move-in is a market rate tenant, a signed HUD 50059 move-in for that tenant must be submitted with the claim.</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18</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so far?</a:t>
            </a:r>
          </a:p>
        </p:txBody>
      </p:sp>
      <p:sp>
        <p:nvSpPr>
          <p:cNvPr id="4" name="Slide Number Placeholder 3"/>
          <p:cNvSpPr>
            <a:spLocks noGrp="1"/>
          </p:cNvSpPr>
          <p:nvPr>
            <p:ph type="sldNum" sz="quarter" idx="10"/>
          </p:nvPr>
        </p:nvSpPr>
        <p:spPr/>
        <p:txBody>
          <a:bodyPr/>
          <a:lstStyle/>
          <a:p>
            <a:fld id="{D47E958C-0473-4D1B-AB46-76663212EB56}" type="slidenum">
              <a:rPr lang="en-US" smtClean="0"/>
              <a:t>19</a:t>
            </a:fld>
            <a:endParaRPr lang="en-US"/>
          </a:p>
        </p:txBody>
      </p:sp>
    </p:spTree>
    <p:extLst>
      <p:ext uri="{BB962C8B-B14F-4D97-AF65-F5344CB8AC3E}">
        <p14:creationId xmlns:p14="http://schemas.microsoft.com/office/powerpoint/2010/main" val="183154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2</a:t>
            </a:fld>
            <a:endParaRPr lang="en-US"/>
          </a:p>
        </p:txBody>
      </p:sp>
    </p:spTree>
    <p:extLst>
      <p:ext uri="{BB962C8B-B14F-4D97-AF65-F5344CB8AC3E}">
        <p14:creationId xmlns:p14="http://schemas.microsoft.com/office/powerpoint/2010/main" val="1122093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Lets discuss page 2 of the checklist, which starts with security deposit allocation.  The checklist states that if the security deposit was kept for vacancy reasons, such as the tenant failing to give proper notice to vacate, then the claim needs to be reduced by the amount(s) collected from other sources.  Additional items that would be included are if the owner/agent collected the incorrect amount of security deposit at move in, and also if the owner/agent charged rent beyond the move out date. These amounts must be entered into line 11 of the 52671 form.</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20</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next two items on the checklist go hand-in-hand.  The first requirement is to submit a copy of the signed move-in 50059 for the tenant who moved out of the unit, which shows the security deposit collected (so please include page 2 of the 50059).   Also, owner/agents must submit proof that the tenant paid the security deposit required per the move-in 50059.  This can be a copy of the initial lease (please include the signature pages), a ledger showing the deposit collected, or simply a receipt.</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21</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Security Deposit Disposition.</a:t>
            </a:r>
            <a:r>
              <a:rPr lang="en-US" baseline="0" dirty="0"/>
              <a:t>  This form can be owner/agent created but </a:t>
            </a:r>
            <a:r>
              <a:rPr lang="en-US" dirty="0"/>
              <a:t>must include the move-out date, amount of deposit collected with any</a:t>
            </a:r>
            <a:r>
              <a:rPr lang="en-US" baseline="0" dirty="0"/>
              <a:t> interest</a:t>
            </a:r>
            <a:r>
              <a:rPr lang="en-US" dirty="0"/>
              <a:t>, amount of deposit returned and any charges withheld from the deposit (unpaid rent, damages, or other charges allowed under the lease). This is required documentation for a vacancy claim even if the entire deposit was returned.  If the initial deposit was transferred over to a new unit (on a unit transfer), provide a copy of the ledger to substantiate.</a:t>
            </a:r>
          </a:p>
        </p:txBody>
      </p:sp>
      <p:sp>
        <p:nvSpPr>
          <p:cNvPr id="4" name="Slide Number Placeholder 3"/>
          <p:cNvSpPr>
            <a:spLocks noGrp="1"/>
          </p:cNvSpPr>
          <p:nvPr>
            <p:ph type="sldNum" sz="quarter" idx="10"/>
          </p:nvPr>
        </p:nvSpPr>
        <p:spPr/>
        <p:txBody>
          <a:bodyPr/>
          <a:lstStyle/>
          <a:p>
            <a:fld id="{D47E958C-0473-4D1B-AB46-76663212EB56}" type="slidenum">
              <a:rPr lang="en-US" smtClean="0"/>
              <a:t>22</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the highlighted items on this sample Security Deposit Disposition Notice – specifically the move-out, the security deposit collected (ensure this amount matches all other documentation submitted with the claim), interest on the security deposit, and any charges against the security deposit.  For prorated charges, such as rent, it is helpful to indicate the timeframe for the charges so that the reviewer has a breakdown to match the calculations.</a:t>
            </a:r>
          </a:p>
          <a:p>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23</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next requirement on the checklist is a unit maintenance log.  We will review a sample pulled from the special claims guide on the following screen; however, if the property maintains their own maintenance log that shows the move-out date and dates when work to prepare the unit for occupancy are recorded, this is considered acceptable – owner/agents are not required to use the sample provided in the claims guide book.</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24</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a:t>
            </a:r>
            <a:r>
              <a:rPr lang="en-US" baseline="0" dirty="0"/>
              <a:t> Vacancy Reconditioning Log pulled from the Special Claims Processing Guide.  The most important items to include on the reconditioning log are highlighted above – the move out date, start and finish date for work completed, and the date approved for occupancy (ensure this date matches the HUD-52671).  </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25</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so far?</a:t>
            </a:r>
          </a:p>
        </p:txBody>
      </p:sp>
      <p:sp>
        <p:nvSpPr>
          <p:cNvPr id="4" name="Slide Number Placeholder 3"/>
          <p:cNvSpPr>
            <a:spLocks noGrp="1"/>
          </p:cNvSpPr>
          <p:nvPr>
            <p:ph type="sldNum" sz="quarter" idx="10"/>
          </p:nvPr>
        </p:nvSpPr>
        <p:spPr/>
        <p:txBody>
          <a:bodyPr/>
          <a:lstStyle/>
          <a:p>
            <a:fld id="{D47E958C-0473-4D1B-AB46-76663212EB56}" type="slidenum">
              <a:rPr lang="en-US" smtClean="0"/>
              <a:t>26</a:t>
            </a:fld>
            <a:endParaRPr lang="en-US"/>
          </a:p>
        </p:txBody>
      </p:sp>
    </p:spTree>
    <p:extLst>
      <p:ext uri="{BB962C8B-B14F-4D97-AF65-F5344CB8AC3E}">
        <p14:creationId xmlns:p14="http://schemas.microsoft.com/office/powerpoint/2010/main" val="1831546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it comes to wait list management, the HUD handbook is very clear about what items MUST be included on the wait list.  These items are:</a:t>
            </a:r>
          </a:p>
          <a:p>
            <a:r>
              <a:rPr lang="en-US" sz="1200" b="0" i="0" u="none" strike="noStrike" kern="1200" baseline="0" dirty="0">
                <a:solidFill>
                  <a:schemeClr val="tx1"/>
                </a:solidFill>
                <a:latin typeface="+mn-lt"/>
                <a:ea typeface="+mn-ea"/>
                <a:cs typeface="+mn-cs"/>
              </a:rPr>
              <a:t>Date/time of application, </a:t>
            </a:r>
          </a:p>
          <a:p>
            <a:r>
              <a:rPr lang="en-US" sz="1200" b="0" i="0" u="none" strike="noStrike" kern="1200" baseline="0" dirty="0">
                <a:solidFill>
                  <a:schemeClr val="tx1"/>
                </a:solidFill>
                <a:latin typeface="+mn-lt"/>
                <a:ea typeface="+mn-ea"/>
                <a:cs typeface="+mn-cs"/>
              </a:rPr>
              <a:t>Head of Household, </a:t>
            </a:r>
          </a:p>
          <a:p>
            <a:r>
              <a:rPr lang="en-US" sz="1200" b="0" i="0" u="none" strike="noStrike" kern="1200" baseline="0" dirty="0">
                <a:solidFill>
                  <a:schemeClr val="tx1"/>
                </a:solidFill>
                <a:latin typeface="+mn-lt"/>
                <a:ea typeface="+mn-ea"/>
                <a:cs typeface="+mn-cs"/>
              </a:rPr>
              <a:t>Unit Size, </a:t>
            </a:r>
          </a:p>
          <a:p>
            <a:r>
              <a:rPr lang="en-US" sz="1200" b="0" i="0" u="none" strike="noStrike" kern="1200" baseline="0" dirty="0">
                <a:solidFill>
                  <a:schemeClr val="tx1"/>
                </a:solidFill>
                <a:latin typeface="+mn-lt"/>
                <a:ea typeface="+mn-ea"/>
                <a:cs typeface="+mn-cs"/>
              </a:rPr>
              <a:t>Income Level (L, VL, EL), </a:t>
            </a:r>
          </a:p>
          <a:p>
            <a:r>
              <a:rPr lang="en-US" sz="1200" b="0" i="0" u="none" strike="noStrike" kern="1200" baseline="0" dirty="0">
                <a:solidFill>
                  <a:schemeClr val="tx1"/>
                </a:solidFill>
                <a:latin typeface="+mn-lt"/>
                <a:ea typeface="+mn-ea"/>
                <a:cs typeface="+mn-cs"/>
              </a:rPr>
              <a:t>Need for Accessible Unit,</a:t>
            </a:r>
          </a:p>
          <a:p>
            <a:r>
              <a:rPr lang="en-US" sz="1200" b="0" i="0" u="none" strike="noStrike" kern="1200" baseline="0" dirty="0">
                <a:solidFill>
                  <a:schemeClr val="tx1"/>
                </a:solidFill>
                <a:latin typeface="+mn-lt"/>
                <a:ea typeface="+mn-ea"/>
                <a:cs typeface="+mn-cs"/>
              </a:rPr>
              <a:t>Remove/Rejected Date and Time, </a:t>
            </a:r>
          </a:p>
          <a:p>
            <a:r>
              <a:rPr lang="en-US" sz="1200" b="0" i="0" u="none" strike="noStrike" kern="1200" baseline="0" dirty="0">
                <a:solidFill>
                  <a:schemeClr val="tx1"/>
                </a:solidFill>
                <a:latin typeface="+mn-lt"/>
                <a:ea typeface="+mn-ea"/>
                <a:cs typeface="+mn-cs"/>
              </a:rPr>
              <a:t>Move-In Date, and </a:t>
            </a:r>
          </a:p>
          <a:p>
            <a:r>
              <a:rPr lang="en-US" sz="1200" b="0" i="0" u="none" strike="noStrike" kern="1200" baseline="0" dirty="0">
                <a:solidFill>
                  <a:schemeClr val="tx1"/>
                </a:solidFill>
                <a:latin typeface="+mn-lt"/>
                <a:ea typeface="+mn-ea"/>
                <a:cs typeface="+mn-cs"/>
              </a:rPr>
              <a:t>Preferences if applicable.</a:t>
            </a:r>
          </a:p>
          <a:p>
            <a:r>
              <a:rPr lang="en-US" sz="1200" b="0" i="0" u="none" strike="noStrike" kern="1200" baseline="0" dirty="0">
                <a:solidFill>
                  <a:schemeClr val="tx1"/>
                </a:solidFill>
                <a:latin typeface="+mn-lt"/>
                <a:ea typeface="+mn-ea"/>
                <a:cs typeface="+mn-cs"/>
              </a:rPr>
              <a:t>The reviewer will be looking for comments that demonstrate the property was working the list in a timely fashion to fill the vacancy, as well as following the correct order of applicants on the waiting list. Per the FAQs number19: “The waiting list should be properly documented to indicate that applicants are contacted in a timely manner, regardless of when the applicant was placed on the waiting list. This is something that HUD or the CA should review as part of the special claims process as well as during an MOR.”</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27</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Prior to submitting the claim, make sure the following items are available for the review:</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The review must look at the “past several months and the outcome of applicant contacts” per the</a:t>
            </a:r>
          </a:p>
          <a:p>
            <a:r>
              <a:rPr lang="en-US" sz="1200" b="0" i="0" u="none" strike="noStrike" kern="1200" baseline="0" dirty="0">
                <a:solidFill>
                  <a:schemeClr val="tx1"/>
                </a:solidFill>
                <a:latin typeface="+mn-lt"/>
                <a:ea typeface="+mn-ea"/>
                <a:cs typeface="+mn-cs"/>
              </a:rPr>
              <a:t>Claims Guide Section 3-5 E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 16 so make sure the lists </a:t>
            </a:r>
            <a:r>
              <a:rPr lang="en-US" sz="1200" b="1" i="0" u="none" strike="noStrike" kern="1200" baseline="0" dirty="0">
                <a:solidFill>
                  <a:schemeClr val="tx1"/>
                </a:solidFill>
                <a:latin typeface="+mn-lt"/>
                <a:ea typeface="+mn-ea"/>
                <a:cs typeface="+mn-cs"/>
              </a:rPr>
              <a:t>contains not only the applicant(s) who moved</a:t>
            </a:r>
          </a:p>
          <a:p>
            <a:r>
              <a:rPr lang="en-US" sz="1200" b="1" i="0" u="none" strike="noStrike" kern="1200" baseline="0" dirty="0">
                <a:solidFill>
                  <a:schemeClr val="tx1"/>
                </a:solidFill>
                <a:latin typeface="+mn-lt"/>
                <a:ea typeface="+mn-ea"/>
                <a:cs typeface="+mn-cs"/>
              </a:rPr>
              <a:t>into or were contacted about the unit(s) the claim is on </a:t>
            </a:r>
            <a:r>
              <a:rPr lang="en-US" sz="1200" b="0" i="0" u="none" strike="noStrike" kern="1200" baseline="0" dirty="0">
                <a:solidFill>
                  <a:schemeClr val="tx1"/>
                </a:solidFill>
                <a:latin typeface="+mn-lt"/>
                <a:ea typeface="+mn-ea"/>
                <a:cs typeface="+mn-cs"/>
              </a:rPr>
              <a:t>but several pages prior to that as well.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Make sure the comments contained under each applicant allow the reviewer to verify order and</a:t>
            </a:r>
          </a:p>
          <a:p>
            <a:r>
              <a:rPr lang="en-US" sz="1200" b="0" i="0" u="none" strike="noStrike" kern="1200" baseline="0" dirty="0">
                <a:solidFill>
                  <a:schemeClr val="tx1"/>
                </a:solidFill>
                <a:latin typeface="+mn-lt"/>
                <a:ea typeface="+mn-ea"/>
                <a:cs typeface="+mn-cs"/>
              </a:rPr>
              <a:t>timeliness.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Make sure the waiting list is printed in application order (this is particularly important for properties</a:t>
            </a:r>
          </a:p>
          <a:p>
            <a:r>
              <a:rPr lang="en-US" sz="1200" b="0" i="0" u="none" strike="noStrike" kern="1200" baseline="0" dirty="0">
                <a:solidFill>
                  <a:schemeClr val="tx1"/>
                </a:solidFill>
                <a:latin typeface="+mn-lt"/>
                <a:ea typeface="+mn-ea"/>
                <a:cs typeface="+mn-cs"/>
              </a:rPr>
              <a:t>exporting the list from their system because of all of the export options available).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unit transfers requests, some properties add them to their regular waiting list and others maintain a</a:t>
            </a:r>
          </a:p>
          <a:p>
            <a:r>
              <a:rPr lang="en-US" sz="1200" b="0" i="0" u="none" strike="noStrike" kern="1200" baseline="0" dirty="0">
                <a:solidFill>
                  <a:schemeClr val="tx1"/>
                </a:solidFill>
                <a:latin typeface="+mn-lt"/>
                <a:ea typeface="+mn-ea"/>
                <a:cs typeface="+mn-cs"/>
              </a:rPr>
              <a:t>separate unit transfer list. If a separate list is kept, please include the unit transfer list in the claims</a:t>
            </a:r>
          </a:p>
          <a:p>
            <a:r>
              <a:rPr lang="en-US" sz="1200" b="0" i="0" u="none" strike="noStrike" kern="1200" baseline="0" dirty="0">
                <a:solidFill>
                  <a:schemeClr val="tx1"/>
                </a:solidFill>
                <a:latin typeface="+mn-lt"/>
                <a:ea typeface="+mn-ea"/>
                <a:cs typeface="+mn-cs"/>
              </a:rPr>
              <a:t>packet if some/all of the units are being filled by these applicants.</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28</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last section of the checklist deals with marketing efforts. The claims guide states that if a vacancy has not been filled within 60 days, advertising in accordance with the property’s AFHMP will need to be submitted.  FAQ 19 further clarifies by stating, “</a:t>
            </a:r>
            <a:r>
              <a:rPr lang="en-US" sz="1200" b="0" i="1" u="none" strike="noStrike" kern="1200" baseline="0" dirty="0">
                <a:solidFill>
                  <a:schemeClr val="tx1"/>
                </a:solidFill>
                <a:latin typeface="+mn-lt"/>
                <a:ea typeface="+mn-ea"/>
                <a:cs typeface="+mn-cs"/>
              </a:rPr>
              <a:t>If there is an excessive length of time between the time the last person was placed on the waiting list before the unit was vacated, and the date the selected applicant was placed on the waiting list, advertising documentation should be submitted.”</a:t>
            </a:r>
          </a:p>
          <a:p>
            <a:r>
              <a:rPr lang="en-US" sz="1200" b="0" i="0" u="none" strike="noStrike" kern="1200" baseline="0" dirty="0">
                <a:solidFill>
                  <a:schemeClr val="tx1"/>
                </a:solidFill>
                <a:latin typeface="+mn-lt"/>
                <a:ea typeface="+mn-ea"/>
                <a:cs typeface="+mn-cs"/>
              </a:rPr>
              <a:t>If in doubt, it is best to simply submit the AFHMP and applicable advertising with the claim packet.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Owner/agents are required to provide a copy of the most recently approved AFHMP (Affirmative Fair Marketing Housing Plan) HUD-935.2A. If it has an approval date of over 5 years include either the documentation that it was reviewed and it was found no changes are required or a note that a new one has been submitted for approval (or the property is currently working on a new plan).  Also, owner/agents will need to provide documentation of advertisements or copies of invoices covering the vacancy period of the claim.</a:t>
            </a:r>
            <a:endParaRPr lang="en-US" i="0" dirty="0"/>
          </a:p>
        </p:txBody>
      </p:sp>
      <p:sp>
        <p:nvSpPr>
          <p:cNvPr id="4" name="Slide Number Placeholder 3"/>
          <p:cNvSpPr>
            <a:spLocks noGrp="1"/>
          </p:cNvSpPr>
          <p:nvPr>
            <p:ph type="sldNum" sz="quarter" idx="10"/>
          </p:nvPr>
        </p:nvSpPr>
        <p:spPr/>
        <p:txBody>
          <a:bodyPr/>
          <a:lstStyle/>
          <a:p>
            <a:fld id="{D47E958C-0473-4D1B-AB46-76663212EB56}" type="slidenum">
              <a:rPr lang="en-US" smtClean="0"/>
              <a:t>29</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a:t>
            </a:r>
            <a:r>
              <a:rPr lang="en-US" baseline="0" dirty="0"/>
              <a:t> be reviewing the following:  Timeframes in regards to special claims, such as submission deadlines, CA review deadlines, and when the claim needs to be requested on a voucher. For the majority of this presentation we will be discussing the claim packet for Regular Vacancy claims.  We will utilize the CMS checklist and review each item, to hopefully give you a fairly good idea of what needs to be included with the claim packet. We will briefly review TRACS, specifically two reports (the Tenant Certification Query and the Move In/Move Out Query) which are utilized when processing special claims. Finally, we will take a short quiz to test what we’ve learned.  I will pause between each training item to allow for any questions you might have.</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3</a:t>
            </a:fld>
            <a:endParaRPr lang="en-US"/>
          </a:p>
        </p:txBody>
      </p:sp>
    </p:spTree>
    <p:extLst>
      <p:ext uri="{BB962C8B-B14F-4D97-AF65-F5344CB8AC3E}">
        <p14:creationId xmlns:p14="http://schemas.microsoft.com/office/powerpoint/2010/main" val="3955542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so far?</a:t>
            </a:r>
          </a:p>
        </p:txBody>
      </p:sp>
      <p:sp>
        <p:nvSpPr>
          <p:cNvPr id="4" name="Slide Number Placeholder 3"/>
          <p:cNvSpPr>
            <a:spLocks noGrp="1"/>
          </p:cNvSpPr>
          <p:nvPr>
            <p:ph type="sldNum" sz="quarter" idx="10"/>
          </p:nvPr>
        </p:nvSpPr>
        <p:spPr/>
        <p:txBody>
          <a:bodyPr/>
          <a:lstStyle/>
          <a:p>
            <a:fld id="{D47E958C-0473-4D1B-AB46-76663212EB56}" type="slidenum">
              <a:rPr lang="en-US" smtClean="0"/>
              <a:t>30</a:t>
            </a:fld>
            <a:endParaRPr lang="en-US"/>
          </a:p>
        </p:txBody>
      </p:sp>
    </p:spTree>
    <p:extLst>
      <p:ext uri="{BB962C8B-B14F-4D97-AF65-F5344CB8AC3E}">
        <p14:creationId xmlns:p14="http://schemas.microsoft.com/office/powerpoint/2010/main" val="1831546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take a quick quiz.</a:t>
            </a:r>
            <a:r>
              <a:rPr lang="en-US" baseline="0" dirty="0"/>
              <a:t>  The quiz will be true or false, so simply raise your hand or shout out the correct answer.</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31</a:t>
            </a:fld>
            <a:endParaRPr lang="en-US"/>
          </a:p>
        </p:txBody>
      </p:sp>
    </p:spTree>
    <p:extLst>
      <p:ext uri="{BB962C8B-B14F-4D97-AF65-F5344CB8AC3E}">
        <p14:creationId xmlns:p14="http://schemas.microsoft.com/office/powerpoint/2010/main" val="2759949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False – if the security deposit is retained</a:t>
            </a:r>
            <a:r>
              <a:rPr lang="en-US" i="0" baseline="0" dirty="0"/>
              <a:t> for failure to give notice to vacate, it must be included on line 11 of the 52671.</a:t>
            </a:r>
            <a:endParaRPr lang="en-US" i="0" dirty="0"/>
          </a:p>
        </p:txBody>
      </p:sp>
      <p:sp>
        <p:nvSpPr>
          <p:cNvPr id="4" name="Slide Number Placeholder 3"/>
          <p:cNvSpPr>
            <a:spLocks noGrp="1"/>
          </p:cNvSpPr>
          <p:nvPr>
            <p:ph type="sldNum" sz="quarter" idx="10"/>
          </p:nvPr>
        </p:nvSpPr>
        <p:spPr/>
        <p:txBody>
          <a:bodyPr/>
          <a:lstStyle/>
          <a:p>
            <a:fld id="{D47E958C-0473-4D1B-AB46-76663212EB56}" type="slidenum">
              <a:rPr lang="en-US" smtClean="0"/>
              <a:t>32</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False - (The PBCA must “receive” a claim within 180 days, no later, or it will be denied.)</a:t>
            </a:r>
          </a:p>
        </p:txBody>
      </p:sp>
      <p:sp>
        <p:nvSpPr>
          <p:cNvPr id="4" name="Slide Number Placeholder 3"/>
          <p:cNvSpPr>
            <a:spLocks noGrp="1"/>
          </p:cNvSpPr>
          <p:nvPr>
            <p:ph type="sldNum" sz="quarter" idx="10"/>
          </p:nvPr>
        </p:nvSpPr>
        <p:spPr/>
        <p:txBody>
          <a:bodyPr/>
          <a:lstStyle/>
          <a:p>
            <a:fld id="{D47E958C-0473-4D1B-AB46-76663212EB56}" type="slidenum">
              <a:rPr lang="en-US" smtClean="0"/>
              <a:t>33</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True – ensure the time is noted,</a:t>
            </a:r>
            <a:r>
              <a:rPr lang="en-US" sz="1200" kern="1200" baseline="0" dirty="0">
                <a:solidFill>
                  <a:schemeClr val="tx1"/>
                </a:solidFill>
                <a:effectLst/>
                <a:latin typeface="+mn-lt"/>
                <a:ea typeface="+mn-ea"/>
                <a:cs typeface="+mn-cs"/>
              </a:rPr>
              <a:t> not just the date of removal.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7E958C-0473-4D1B-AB46-76663212EB56}" type="slidenum">
              <a:rPr lang="en-US" smtClean="0"/>
              <a:t>34</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False - (This would be an invalid claim as there were no vacant days to claim.) </a:t>
            </a:r>
          </a:p>
        </p:txBody>
      </p:sp>
      <p:sp>
        <p:nvSpPr>
          <p:cNvPr id="4" name="Slide Number Placeholder 3"/>
          <p:cNvSpPr>
            <a:spLocks noGrp="1"/>
          </p:cNvSpPr>
          <p:nvPr>
            <p:ph type="sldNum" sz="quarter" idx="10"/>
          </p:nvPr>
        </p:nvSpPr>
        <p:spPr/>
        <p:txBody>
          <a:bodyPr/>
          <a:lstStyle/>
          <a:p>
            <a:fld id="{D47E958C-0473-4D1B-AB46-76663212EB56}" type="slidenum">
              <a:rPr lang="en-US" smtClean="0"/>
              <a:t>35</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False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(The claim would be reduced by the amount of the security deposit that the O/A did not collect.)</a:t>
            </a:r>
          </a:p>
        </p:txBody>
      </p:sp>
      <p:sp>
        <p:nvSpPr>
          <p:cNvPr id="4" name="Slide Number Placeholder 3"/>
          <p:cNvSpPr>
            <a:spLocks noGrp="1"/>
          </p:cNvSpPr>
          <p:nvPr>
            <p:ph type="sldNum" sz="quarter" idx="10"/>
          </p:nvPr>
        </p:nvSpPr>
        <p:spPr/>
        <p:txBody>
          <a:bodyPr/>
          <a:lstStyle/>
          <a:p>
            <a:fld id="{D47E958C-0473-4D1B-AB46-76663212EB56}" type="slidenum">
              <a:rPr lang="en-US" smtClean="0"/>
              <a:t>36</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True</a:t>
            </a:r>
            <a:r>
              <a:rPr lang="en-US" sz="1200" kern="1200" baseline="0" dirty="0">
                <a:solidFill>
                  <a:schemeClr val="tx1"/>
                </a:solidFill>
                <a:effectLst/>
                <a:latin typeface="+mn-lt"/>
                <a:ea typeface="+mn-ea"/>
                <a:cs typeface="+mn-cs"/>
              </a:rPr>
              <a:t> – a signed MI lease or receipt.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7E958C-0473-4D1B-AB46-76663212EB56}" type="slidenum">
              <a:rPr lang="en-US" smtClean="0"/>
              <a:t>37</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True.</a:t>
            </a:r>
          </a:p>
        </p:txBody>
      </p:sp>
      <p:sp>
        <p:nvSpPr>
          <p:cNvPr id="4" name="Slide Number Placeholder 3"/>
          <p:cNvSpPr>
            <a:spLocks noGrp="1"/>
          </p:cNvSpPr>
          <p:nvPr>
            <p:ph type="sldNum" sz="quarter" idx="10"/>
          </p:nvPr>
        </p:nvSpPr>
        <p:spPr/>
        <p:txBody>
          <a:bodyPr/>
          <a:lstStyle/>
          <a:p>
            <a:fld id="{D47E958C-0473-4D1B-AB46-76663212EB56}" type="slidenum">
              <a:rPr lang="en-US" smtClean="0"/>
              <a:t>38</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False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(Document all actions taken. The waitlist needs to indicate that applicants are contacted timely and in the proper order.)</a:t>
            </a:r>
          </a:p>
        </p:txBody>
      </p:sp>
      <p:sp>
        <p:nvSpPr>
          <p:cNvPr id="4" name="Slide Number Placeholder 3"/>
          <p:cNvSpPr>
            <a:spLocks noGrp="1"/>
          </p:cNvSpPr>
          <p:nvPr>
            <p:ph type="sldNum" sz="quarter" idx="10"/>
          </p:nvPr>
        </p:nvSpPr>
        <p:spPr/>
        <p:txBody>
          <a:bodyPr/>
          <a:lstStyle/>
          <a:p>
            <a:fld id="{D47E958C-0473-4D1B-AB46-76663212EB56}" type="slidenum">
              <a:rPr lang="en-US" smtClean="0"/>
              <a:t>39</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our</a:t>
            </a:r>
            <a:r>
              <a:rPr lang="en-US" baseline="0" dirty="0"/>
              <a:t> website contains valuable tools to assist owner/agents by providing checklists, worksheets, helpful website links, HUD forms/documents, and industry news.  You can obtain a copy of the checklist used in this training by visiting our website and clicking the Special Claims tab, and selecting CMS Checklists.</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4</a:t>
            </a:fld>
            <a:endParaRPr lang="en-US"/>
          </a:p>
        </p:txBody>
      </p:sp>
    </p:spTree>
    <p:extLst>
      <p:ext uri="{BB962C8B-B14F-4D97-AF65-F5344CB8AC3E}">
        <p14:creationId xmlns:p14="http://schemas.microsoft.com/office/powerpoint/2010/main" val="3955542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a:t>
            </a:r>
            <a:r>
              <a:rPr lang="en-US" baseline="0" dirty="0"/>
              <a:t> things up, lets go over a few helpful tips related to issues we often encounter as the CA.</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40</a:t>
            </a:fld>
            <a:endParaRPr lang="en-US"/>
          </a:p>
        </p:txBody>
      </p:sp>
    </p:spTree>
    <p:extLst>
      <p:ext uri="{BB962C8B-B14F-4D97-AF65-F5344CB8AC3E}">
        <p14:creationId xmlns:p14="http://schemas.microsoft.com/office/powerpoint/2010/main" val="2759949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TRACSmail ID</a:t>
            </a:r>
          </a:p>
          <a:p>
            <a:r>
              <a:rPr lang="en-US" sz="1200" b="0" i="0" u="none" strike="noStrike" kern="1200" baseline="0" dirty="0">
                <a:solidFill>
                  <a:schemeClr val="tx1"/>
                </a:solidFill>
                <a:latin typeface="+mn-lt"/>
                <a:ea typeface="+mn-ea"/>
                <a:cs typeface="+mn-cs"/>
              </a:rPr>
              <a:t>Verify software is sending to the correct TRACSmail  ID.  Including both the sender (your) TRACSmail ID and receiver’s (CA)  TRACSmail ID.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Why is this important? </a:t>
            </a:r>
          </a:p>
          <a:p>
            <a:r>
              <a:rPr lang="en-US" sz="1200" b="0" i="0" u="none" strike="noStrike" kern="1200" baseline="0" dirty="0">
                <a:solidFill>
                  <a:schemeClr val="tx1"/>
                </a:solidFill>
                <a:latin typeface="+mn-lt"/>
                <a:ea typeface="+mn-ea"/>
                <a:cs typeface="+mn-cs"/>
              </a:rPr>
              <a:t>Will ensure messages are transmitted to CA.</a:t>
            </a:r>
          </a:p>
          <a:p>
            <a:r>
              <a:rPr lang="en-US" sz="1200" b="0" i="0" u="none" strike="noStrike" kern="1200" baseline="0" dirty="0">
                <a:solidFill>
                  <a:schemeClr val="tx1"/>
                </a:solidFill>
                <a:latin typeface="+mn-lt"/>
                <a:ea typeface="+mn-ea"/>
                <a:cs typeface="+mn-cs"/>
              </a:rPr>
              <a:t>Will ensure messages from TRACS are transmitted back to you. </a:t>
            </a:r>
          </a:p>
          <a:p>
            <a:r>
              <a:rPr lang="en-US" sz="1200" b="0" i="0" u="none" strike="noStrike" kern="1200" baseline="0" dirty="0">
                <a:solidFill>
                  <a:schemeClr val="tx1"/>
                </a:solidFill>
                <a:latin typeface="+mn-lt"/>
                <a:ea typeface="+mn-ea"/>
                <a:cs typeface="+mn-cs"/>
              </a:rPr>
              <a:t>Will transmit the final approved voucher back to you.</a:t>
            </a:r>
          </a:p>
        </p:txBody>
      </p:sp>
      <p:sp>
        <p:nvSpPr>
          <p:cNvPr id="4" name="Slide Number Placeholder 3"/>
          <p:cNvSpPr>
            <a:spLocks noGrp="1"/>
          </p:cNvSpPr>
          <p:nvPr>
            <p:ph type="sldNum" sz="quarter" idx="10"/>
          </p:nvPr>
        </p:nvSpPr>
        <p:spPr/>
        <p:txBody>
          <a:bodyPr/>
          <a:lstStyle/>
          <a:p>
            <a:fld id="{D47E958C-0473-4D1B-AB46-76663212EB56}" type="slidenum">
              <a:rPr lang="en-US" smtClean="0"/>
              <a:t>41</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000" u="none"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Review queries - be proactive!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7E958C-0473-4D1B-AB46-76663212EB56}" type="slidenum">
              <a:rPr lang="en-US" smtClean="0"/>
              <a:t>42</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the CA, we occasionally see owner/agents submitting Annuals requesting $0 HAP.  This is incorrect - if the tenant’s income increases to the point where they no longer qualify for subsidy, a Termination should be processed, effective on the last day of the applicable month.  We also see $0 HAP Gross Rent files – it is not necessary to send these files.</a:t>
            </a:r>
          </a:p>
        </p:txBody>
      </p:sp>
      <p:sp>
        <p:nvSpPr>
          <p:cNvPr id="4" name="Slide Number Placeholder 3"/>
          <p:cNvSpPr>
            <a:spLocks noGrp="1"/>
          </p:cNvSpPr>
          <p:nvPr>
            <p:ph type="sldNum" sz="quarter" idx="10"/>
          </p:nvPr>
        </p:nvSpPr>
        <p:spPr/>
        <p:txBody>
          <a:bodyPr/>
          <a:lstStyle/>
          <a:p>
            <a:fld id="{D47E958C-0473-4D1B-AB46-76663212EB56}" type="slidenum">
              <a:rPr lang="en-US" smtClean="0"/>
              <a:t>43</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2" indent="-342900">
              <a:buFont typeface="Wingdings" panose="05000000000000000000" pitchFamily="2" charset="2"/>
              <a:buChar char="q"/>
            </a:pPr>
            <a:r>
              <a:rPr lang="en-US" sz="1800" b="0" u="sng" dirty="0">
                <a:solidFill>
                  <a:srgbClr val="000000"/>
                </a:solidFill>
                <a:effectLst>
                  <a:outerShdw blurRad="38100" dist="38100" dir="2700000" algn="tl">
                    <a:srgbClr val="000000">
                      <a:alpha val="43137"/>
                    </a:srgbClr>
                  </a:outerShdw>
                </a:effectLst>
                <a:latin typeface="+mj-lt"/>
                <a:cs typeface="DokChampa" panose="020B0604020202020204" pitchFamily="34" charset="-34"/>
              </a:rPr>
              <a:t>Annual Certification </a:t>
            </a:r>
            <a:r>
              <a:rPr lang="en-US" sz="1800" b="0" dirty="0">
                <a:solidFill>
                  <a:prstClr val="black"/>
                </a:solidFill>
                <a:latin typeface="+mj-lt"/>
                <a:ea typeface="Segoe UI" panose="020B0502040204020203" pitchFamily="34" charset="0"/>
                <a:cs typeface="Segoe UI" panose="020B0502040204020203" pitchFamily="34" charset="0"/>
              </a:rPr>
              <a:t>– </a:t>
            </a:r>
            <a:r>
              <a:rPr lang="en-US" sz="1800" b="0" dirty="0">
                <a:solidFill>
                  <a:srgbClr val="000000"/>
                </a:solidFill>
                <a:latin typeface="+mj-lt"/>
                <a:ea typeface="Microsoft Yi Baiti" panose="03000500000000000000" pitchFamily="66" charset="0"/>
              </a:rPr>
              <a:t>required annually corresponding to month of move in, unless otherwise approved by HUD. </a:t>
            </a:r>
          </a:p>
          <a:p>
            <a:pPr marL="285750" lvl="2" indent="-285750">
              <a:buFont typeface="Wingdings" panose="05000000000000000000" pitchFamily="2" charset="2"/>
              <a:buChar char="q"/>
            </a:pPr>
            <a:endParaRPr lang="en-US" sz="1800" b="0" dirty="0">
              <a:solidFill>
                <a:prstClr val="black"/>
              </a:solidFill>
              <a:latin typeface="+mj-lt"/>
              <a:ea typeface="Segoe UI" panose="020B0502040204020203" pitchFamily="34" charset="0"/>
              <a:cs typeface="Segoe UI" panose="020B0502040204020203" pitchFamily="34" charset="0"/>
            </a:endParaRPr>
          </a:p>
          <a:p>
            <a:pPr marL="457200" lvl="2" indent="-457200">
              <a:buFont typeface="Wingdings" panose="05000000000000000000" pitchFamily="2" charset="2"/>
              <a:buChar char="q"/>
            </a:pPr>
            <a:r>
              <a:rPr lang="en-US" sz="1800" b="0" u="sng" dirty="0">
                <a:solidFill>
                  <a:srgbClr val="000000"/>
                </a:solidFill>
                <a:effectLst>
                  <a:outerShdw blurRad="38100" dist="38100" dir="2700000" algn="tl">
                    <a:srgbClr val="000000">
                      <a:alpha val="43137"/>
                    </a:srgbClr>
                  </a:outerShdw>
                </a:effectLst>
                <a:latin typeface="+mj-lt"/>
                <a:cs typeface="DokChampa" panose="020B0604020202020204" pitchFamily="34" charset="-34"/>
              </a:rPr>
              <a:t>Interim Certification- </a:t>
            </a:r>
            <a:r>
              <a:rPr lang="en-US" sz="1800" b="0" dirty="0">
                <a:solidFill>
                  <a:srgbClr val="000000"/>
                </a:solidFill>
                <a:latin typeface="+mj-lt"/>
                <a:ea typeface="Microsoft Yi Baiti" panose="03000500000000000000" pitchFamily="66" charset="0"/>
              </a:rPr>
              <a:t>reporting changes of income or  family composition during the year. </a:t>
            </a:r>
          </a:p>
          <a:p>
            <a:pPr marL="285750" lvl="2" indent="-285750">
              <a:buFont typeface="Wingdings" panose="05000000000000000000" pitchFamily="2" charset="2"/>
              <a:buChar char="q"/>
            </a:pPr>
            <a:endParaRPr lang="en-US" sz="1800" b="0" dirty="0">
              <a:solidFill>
                <a:prstClr val="black"/>
              </a:solidFill>
              <a:latin typeface="+mj-lt"/>
              <a:ea typeface="Segoe UI" panose="020B0502040204020203" pitchFamily="34" charset="0"/>
              <a:cs typeface="Segoe UI" panose="020B0502040204020203" pitchFamily="34" charset="0"/>
            </a:endParaRPr>
          </a:p>
          <a:p>
            <a:pPr marL="457200" lvl="2" indent="-457200">
              <a:buFont typeface="Wingdings" panose="05000000000000000000" pitchFamily="2" charset="2"/>
              <a:buChar char="q"/>
            </a:pPr>
            <a:r>
              <a:rPr lang="en-US" sz="1800" b="0" u="sng" dirty="0">
                <a:solidFill>
                  <a:srgbClr val="000000"/>
                </a:solidFill>
                <a:effectLst>
                  <a:outerShdw blurRad="38100" dist="38100" dir="2700000" algn="tl">
                    <a:srgbClr val="000000">
                      <a:alpha val="43137"/>
                    </a:srgbClr>
                  </a:outerShdw>
                </a:effectLst>
                <a:latin typeface="+mj-lt"/>
                <a:cs typeface="DokChampa" panose="020B0604020202020204" pitchFamily="34" charset="-34"/>
              </a:rPr>
              <a:t>Initial Certification- </a:t>
            </a:r>
            <a:r>
              <a:rPr lang="en-US" sz="1800" b="0" dirty="0">
                <a:solidFill>
                  <a:srgbClr val="000000"/>
                </a:solidFill>
                <a:latin typeface="+mj-lt"/>
                <a:ea typeface="Microsoft Yi Baiti" panose="03000500000000000000" pitchFamily="66" charset="0"/>
              </a:rPr>
              <a:t>establish subsidy for a tenant that was ineligible at move in, or previously terminated.</a:t>
            </a:r>
          </a:p>
          <a:p>
            <a:pPr marL="0" lvl="2"/>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7E958C-0473-4D1B-AB46-76663212EB56}" type="slidenum">
              <a:rPr lang="en-US" smtClean="0"/>
              <a:t>44</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ea typeface="Segoe UI" panose="020B0502040204020203" pitchFamily="34" charset="0"/>
                <a:cs typeface="Arial" panose="020B0604020202020204" pitchFamily="34" charset="0"/>
              </a:rPr>
              <a:t>Tips to ensure a timely payment</a:t>
            </a:r>
          </a:p>
          <a:p>
            <a:r>
              <a:rPr lang="en-US" sz="2000" dirty="0">
                <a:latin typeface="Arial" panose="020B0604020202020204" pitchFamily="34" charset="0"/>
                <a:ea typeface="Segoe UI" panose="020B0502040204020203" pitchFamily="34" charset="0"/>
                <a:cs typeface="Arial" panose="020B0604020202020204" pitchFamily="34" charset="0"/>
              </a:rPr>
              <a:t>When transmitting revised tenant certifications also transmit a revised Voucher (MAT 30).</a:t>
            </a:r>
          </a:p>
          <a:p>
            <a:endParaRPr lang="en-US" sz="2000" dirty="0">
              <a:latin typeface="Arial" panose="020B0604020202020204" pitchFamily="34" charset="0"/>
              <a:ea typeface="Segoe UI" panose="020B0502040204020203" pitchFamily="34" charset="0"/>
              <a:cs typeface="Arial" panose="020B0604020202020204" pitchFamily="34" charset="0"/>
            </a:endParaRPr>
          </a:p>
          <a:p>
            <a:endParaRPr lang="en-US" sz="2000" dirty="0">
              <a:latin typeface="Arial" panose="020B0604020202020204" pitchFamily="34" charset="0"/>
              <a:ea typeface="Segoe UI" panose="020B0502040204020203" pitchFamily="34" charset="0"/>
              <a:cs typeface="Arial" panose="020B0604020202020204" pitchFamily="34" charset="0"/>
            </a:endParaRPr>
          </a:p>
          <a:p>
            <a:r>
              <a:rPr lang="en-US" sz="2000" b="1" dirty="0">
                <a:latin typeface="Arial" panose="020B0604020202020204" pitchFamily="34" charset="0"/>
                <a:ea typeface="Segoe UI" panose="020B0502040204020203" pitchFamily="34" charset="0"/>
                <a:cs typeface="Arial" panose="020B0604020202020204" pitchFamily="34" charset="0"/>
              </a:rPr>
              <a:t>Why is this important?</a:t>
            </a:r>
          </a:p>
          <a:p>
            <a:r>
              <a:rPr lang="en-US" sz="2000" dirty="0">
                <a:latin typeface="Arial" panose="020B0604020202020204" pitchFamily="34" charset="0"/>
                <a:ea typeface="Segoe UI" panose="020B0502040204020203" pitchFamily="34" charset="0"/>
                <a:cs typeface="Arial" panose="020B0604020202020204" pitchFamily="34" charset="0"/>
              </a:rPr>
              <a:t>Doing so will ensure the monthly HAP payment, adjustments, and Voucher (MAT 30) are correct. O/A software will reflect the same data as CA software and TRACS.  No discrepancy notifications – MOR finding.</a:t>
            </a:r>
            <a:endParaRPr lang="en-US" dirty="0"/>
          </a:p>
          <a:p>
            <a:pPr marL="0" lvl="2"/>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7E958C-0473-4D1B-AB46-76663212EB56}" type="slidenum">
              <a:rPr lang="en-US" smtClean="0"/>
              <a:t>45</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Arial Narrow" panose="020B0606020202030204" pitchFamily="34" charset="0"/>
                <a:ea typeface="Segoe UI" panose="020B0502040204020203" pitchFamily="34" charset="0"/>
                <a:cs typeface="Segoe UI" panose="020B0502040204020203" pitchFamily="34" charset="0"/>
              </a:rPr>
              <a:t>TRACS HUD Homepage:    </a:t>
            </a:r>
            <a:r>
              <a:rPr lang="en-US" sz="2400" dirty="0">
                <a:latin typeface="Arial Narrow" panose="020B0606020202030204" pitchFamily="34" charset="0"/>
                <a:ea typeface="Segoe UI" panose="020B0502040204020203" pitchFamily="34" charset="0"/>
                <a:cs typeface="Segoe UI" panose="020B0502040204020203" pitchFamily="34" charset="0"/>
                <a:hlinkClick r:id="rId3"/>
              </a:rPr>
              <a:t>http://portal.hud.gov/hudportal/HUD?src=/program_offices/housing/mfh/trx/trxsum</a:t>
            </a:r>
            <a:endParaRPr lang="en-US" sz="2400" dirty="0">
              <a:latin typeface="Arial Narrow" panose="020B0606020202030204" pitchFamily="34" charset="0"/>
              <a:ea typeface="Segoe UI" panose="020B0502040204020203" pitchFamily="34" charset="0"/>
              <a:cs typeface="Segoe UI" panose="020B0502040204020203" pitchFamily="34" charset="0"/>
            </a:endParaRPr>
          </a:p>
          <a:p>
            <a:endParaRPr lang="en-US" sz="2400" dirty="0">
              <a:latin typeface="Arial Narrow" panose="020B0606020202030204" pitchFamily="34" charset="0"/>
              <a:ea typeface="Segoe UI" panose="020B0502040204020203" pitchFamily="34" charset="0"/>
              <a:cs typeface="Segoe UI" panose="020B0502040204020203" pitchFamily="34" charset="0"/>
            </a:endParaRPr>
          </a:p>
          <a:p>
            <a:r>
              <a:rPr lang="en-US" sz="2400" dirty="0">
                <a:latin typeface="Arial Narrow" panose="020B0606020202030204" pitchFamily="34" charset="0"/>
                <a:ea typeface="Segoe UI" panose="020B0502040204020203" pitchFamily="34" charset="0"/>
                <a:cs typeface="Segoe UI" panose="020B0502040204020203" pitchFamily="34" charset="0"/>
              </a:rPr>
              <a:t>2.0.2D MAT Guide and Specifications: </a:t>
            </a:r>
            <a:r>
              <a:rPr lang="en-US" sz="2400" dirty="0">
                <a:latin typeface="Arial Narrow" panose="020B0606020202030204" pitchFamily="34" charset="0"/>
                <a:ea typeface="Segoe UI" panose="020B0502040204020203" pitchFamily="34" charset="0"/>
                <a:cs typeface="Segoe UI" panose="020B0502040204020203" pitchFamily="34" charset="0"/>
                <a:hlinkClick r:id="rId4"/>
              </a:rPr>
              <a:t>http://portal.hud.gov/hudportal/HUD?src=/program_offices/housing/mfh/trx/trxdocs</a:t>
            </a:r>
            <a:endParaRPr lang="en-US" sz="2400" dirty="0">
              <a:latin typeface="Arial Narrow" panose="020B0606020202030204" pitchFamily="34" charset="0"/>
              <a:ea typeface="Segoe UI" panose="020B0502040204020203" pitchFamily="34" charset="0"/>
              <a:cs typeface="Segoe UI" panose="020B0502040204020203" pitchFamily="34" charset="0"/>
            </a:endParaRPr>
          </a:p>
          <a:p>
            <a:endParaRPr lang="en-US" sz="2400" dirty="0">
              <a:latin typeface="Arial Narrow" panose="020B0606020202030204" pitchFamily="34" charset="0"/>
              <a:ea typeface="Segoe UI" panose="020B0502040204020203" pitchFamily="34" charset="0"/>
              <a:cs typeface="Segoe UI" panose="020B0502040204020203" pitchFamily="34" charset="0"/>
            </a:endParaRPr>
          </a:p>
          <a:p>
            <a:r>
              <a:rPr lang="en-US" sz="2400" dirty="0">
                <a:latin typeface="Arial Narrow" panose="020B0606020202030204" pitchFamily="34" charset="0"/>
                <a:ea typeface="Segoe UI" panose="020B0502040204020203" pitchFamily="34" charset="0"/>
                <a:cs typeface="Segoe UI" panose="020B0502040204020203" pitchFamily="34" charset="0"/>
              </a:rPr>
              <a:t>TRACS Announcements:</a:t>
            </a:r>
          </a:p>
          <a:p>
            <a:r>
              <a:rPr lang="en-US" sz="2400" dirty="0">
                <a:latin typeface="Arial Narrow" panose="020B0606020202030204" pitchFamily="34" charset="0"/>
                <a:ea typeface="Segoe UI" panose="020B0502040204020203" pitchFamily="34" charset="0"/>
                <a:cs typeface="Segoe UI" panose="020B0502040204020203" pitchFamily="34" charset="0"/>
                <a:hlinkClick r:id="rId3"/>
              </a:rPr>
              <a:t>http://portal.hud.gov/hudportal/HUD?src=/program_offices/housing/mfh/trx/trxsum</a:t>
            </a:r>
            <a:endParaRPr lang="en-US" sz="2400" dirty="0">
              <a:latin typeface="Arial Narrow" panose="020B0606020202030204" pitchFamily="34" charset="0"/>
              <a:ea typeface="Segoe UI" panose="020B0502040204020203" pitchFamily="34" charset="0"/>
              <a:cs typeface="Segoe UI" panose="020B0502040204020203" pitchFamily="34" charset="0"/>
            </a:endParaRPr>
          </a:p>
          <a:p>
            <a:endParaRPr lang="en-US" sz="2400" dirty="0">
              <a:latin typeface="Arial Narrow" panose="020B0606020202030204" pitchFamily="34" charset="0"/>
              <a:ea typeface="Segoe UI" panose="020B0502040204020203" pitchFamily="34" charset="0"/>
              <a:cs typeface="Segoe UI" panose="020B0502040204020203" pitchFamily="34" charset="0"/>
            </a:endParaRPr>
          </a:p>
          <a:p>
            <a:endParaRPr lang="en-US" sz="2400" dirty="0">
              <a:latin typeface="Arial Narrow" panose="020B0606020202030204" pitchFamily="34" charset="0"/>
              <a:ea typeface="Segoe UI" panose="020B0502040204020203" pitchFamily="34" charset="0"/>
              <a:cs typeface="Segoe UI" panose="020B0502040204020203" pitchFamily="34" charset="0"/>
            </a:endParaRPr>
          </a:p>
          <a:p>
            <a:r>
              <a:rPr lang="en-US" sz="2400" dirty="0">
                <a:latin typeface="Arial Narrow" panose="020B0606020202030204" pitchFamily="34" charset="0"/>
                <a:ea typeface="Segoe UI" panose="020B0502040204020203" pitchFamily="34" charset="0"/>
                <a:cs typeface="Segoe UI" panose="020B0502040204020203" pitchFamily="34" charset="0"/>
              </a:rPr>
              <a:t>**** TRACS DISCUSSION</a:t>
            </a:r>
            <a:r>
              <a:rPr lang="en-US" sz="2400" baseline="0" dirty="0">
                <a:latin typeface="Arial Narrow" panose="020B0606020202030204" pitchFamily="34" charset="0"/>
                <a:ea typeface="Segoe UI" panose="020B0502040204020203" pitchFamily="34" charset="0"/>
                <a:cs typeface="Segoe UI" panose="020B0502040204020203" pitchFamily="34" charset="0"/>
              </a:rPr>
              <a:t> FORUM LINK BROKEN??**</a:t>
            </a:r>
            <a:endParaRPr lang="en-US" sz="2400" dirty="0">
              <a:latin typeface="Arial Narrow" panose="020B0606020202030204" pitchFamily="34" charset="0"/>
              <a:ea typeface="Segoe UI" panose="020B0502040204020203" pitchFamily="34" charset="0"/>
              <a:cs typeface="Segoe UI" panose="020B0502040204020203" pitchFamily="34" charset="0"/>
            </a:endParaRPr>
          </a:p>
          <a:p>
            <a:pPr marL="0" lvl="2"/>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7E958C-0473-4D1B-AB46-76663212EB56}" type="slidenum">
              <a:rPr lang="en-US" smtClean="0"/>
              <a:t>46</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With the upcoming implementation of 203A, O/As</a:t>
            </a:r>
            <a:r>
              <a:rPr lang="en-US" baseline="0" dirty="0">
                <a:solidFill>
                  <a:prstClr val="black"/>
                </a:solidFill>
                <a:latin typeface="Segoe UI" panose="020B0502040204020203" pitchFamily="34" charset="0"/>
                <a:ea typeface="Segoe UI" panose="020B0502040204020203" pitchFamily="34" charset="0"/>
                <a:cs typeface="Segoe UI" panose="020B0502040204020203" pitchFamily="34" charset="0"/>
              </a:rPr>
              <a:t> should be reviewing the changes that will occur.  Please visit the web link displayed on the screen for a PDF document which contains detailed information on MAT guide edits / changes, Impact of 2.0.3.A changes, Publication of MAT guide, and a Schedule review.</a:t>
            </a:r>
          </a:p>
          <a:p>
            <a:pPr marL="0" lvl="2"/>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7E958C-0473-4D1B-AB46-76663212EB56}" type="slidenum">
              <a:rPr lang="en-US" smtClean="0"/>
              <a:t>47</a:t>
            </a:fld>
            <a:endParaRPr lang="en-US"/>
          </a:p>
        </p:txBody>
      </p:sp>
    </p:spTree>
    <p:extLst>
      <p:ext uri="{BB962C8B-B14F-4D97-AF65-F5344CB8AC3E}">
        <p14:creationId xmlns:p14="http://schemas.microsoft.com/office/powerpoint/2010/main" val="1331491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Please feel free to contact me with</a:t>
            </a:r>
            <a:r>
              <a:rPr lang="en-US" baseline="0" dirty="0"/>
              <a:t> any questions or comments.</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48</a:t>
            </a:fld>
            <a:endParaRPr lang="en-US"/>
          </a:p>
        </p:txBody>
      </p:sp>
    </p:spTree>
    <p:extLst>
      <p:ext uri="{BB962C8B-B14F-4D97-AF65-F5344CB8AC3E}">
        <p14:creationId xmlns:p14="http://schemas.microsoft.com/office/powerpoint/2010/main" val="26484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discussing the timeframes and deadlines</a:t>
            </a:r>
            <a:r>
              <a:rPr lang="en-US" baseline="0" dirty="0"/>
              <a:t> for claims (this information is listed at the top of the CMS checklist for easy referencing).</a:t>
            </a:r>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5</a:t>
            </a:fld>
            <a:endParaRPr lang="en-US"/>
          </a:p>
        </p:txBody>
      </p:sp>
    </p:spTree>
    <p:extLst>
      <p:ext uri="{BB962C8B-B14F-4D97-AF65-F5344CB8AC3E}">
        <p14:creationId xmlns:p14="http://schemas.microsoft.com/office/powerpoint/2010/main" val="275994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A completed claim form and documentation must be received by HUD or the CA within 180 days from the date the unit is available for occupancy.  Be sure to review</a:t>
            </a:r>
            <a:r>
              <a:rPr lang="en-US" altLang="en-US" sz="1200" baseline="0" dirty="0"/>
              <a:t> the Vacancy Reconditioning Log (s) included with the claim to ensure that the date is listed correctly as the day AFTER all work was completed in the unit</a:t>
            </a:r>
            <a:r>
              <a:rPr lang="en-US" altLang="en-US" sz="1200" dirty="0"/>
              <a:t>  (during our reviews, we often find that O/As use th</a:t>
            </a:r>
            <a:r>
              <a:rPr lang="en-US" altLang="en-US" sz="1200" baseline="0" dirty="0"/>
              <a:t>e last day work was done in the unit, which is incorrect).  Adjusting the unit ready for occupancy date, even by one day, can sometimes mean the difference between a valid, or invalid claim.  If it took over 30 days to complete work on the unit, it is helpful to include notes on the reconditioning log to let reviews know the reason for the lengthy turnover.</a:t>
            </a:r>
            <a:endParaRPr lang="en-US" altLang="en-US" sz="1200" dirty="0"/>
          </a:p>
          <a:p>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6</a:t>
            </a:fld>
            <a:endParaRPr lang="en-US"/>
          </a:p>
        </p:txBody>
      </p:sp>
    </p:spTree>
    <p:extLst>
      <p:ext uri="{BB962C8B-B14F-4D97-AF65-F5344CB8AC3E}">
        <p14:creationId xmlns:p14="http://schemas.microsoft.com/office/powerpoint/2010/main" val="395554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Once CMS receives a special claim, we have 30 days to process and return the forms</a:t>
            </a:r>
            <a:r>
              <a:rPr lang="en-US" altLang="en-US" sz="1200" baseline="0" dirty="0"/>
              <a:t> </a:t>
            </a:r>
            <a:r>
              <a:rPr lang="en-US" altLang="en-US" sz="1200" dirty="0"/>
              <a:t>to the owner.  Claims</a:t>
            </a:r>
            <a:r>
              <a:rPr lang="en-US" altLang="en-US" sz="1200" baseline="0" dirty="0"/>
              <a:t> can be submitted electronically and no longer require wet signatures.  Please email completed claims to our CA Vouchers inbox, which is </a:t>
            </a:r>
            <a:r>
              <a:rPr lang="en-US" altLang="en-US" sz="1200" u="sng" baseline="0" dirty="0"/>
              <a:t>Vouchers@cms-results.com</a:t>
            </a:r>
            <a:r>
              <a:rPr lang="en-US" altLang="en-US" sz="1200" u="none" baseline="0" dirty="0"/>
              <a:t>.  Or you can mail claim packets to Contract Management Services 345 6</a:t>
            </a:r>
            <a:r>
              <a:rPr lang="en-US" altLang="en-US" sz="1200" u="none" baseline="30000" dirty="0"/>
              <a:t>th</a:t>
            </a:r>
            <a:r>
              <a:rPr lang="en-US" altLang="en-US" sz="1200" u="none" baseline="0" dirty="0"/>
              <a:t> Street, Suite 200, Bremerton WA 98337-1860.  CA reviewers will typically contact you to request clarification or corrections before making the final decision on the claim.</a:t>
            </a:r>
            <a:endParaRPr lang="en-US" altLang="en-US" sz="1200" u="none" dirty="0"/>
          </a:p>
          <a:p>
            <a:endParaRPr lang="en-US" dirty="0"/>
          </a:p>
        </p:txBody>
      </p:sp>
      <p:sp>
        <p:nvSpPr>
          <p:cNvPr id="4" name="Slide Number Placeholder 3"/>
          <p:cNvSpPr>
            <a:spLocks noGrp="1"/>
          </p:cNvSpPr>
          <p:nvPr>
            <p:ph type="sldNum" sz="quarter" idx="10"/>
          </p:nvPr>
        </p:nvSpPr>
        <p:spPr/>
        <p:txBody>
          <a:bodyPr/>
          <a:lstStyle/>
          <a:p>
            <a:fld id="{D47E958C-0473-4D1B-AB46-76663212EB56}" type="slidenum">
              <a:rPr lang="en-US" smtClean="0"/>
              <a:t>7</a:t>
            </a:fld>
            <a:endParaRPr lang="en-US"/>
          </a:p>
        </p:txBody>
      </p:sp>
    </p:spTree>
    <p:extLst>
      <p:ext uri="{BB962C8B-B14F-4D97-AF65-F5344CB8AC3E}">
        <p14:creationId xmlns:p14="http://schemas.microsoft.com/office/powerpoint/2010/main" val="395554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en-US" sz="1200" dirty="0"/>
              <a:t>If the claim is denied, the owner must resubmit/appeal the claim package within 30 calendar days from the date of the letter included with the returned claim package.  Any resubmissions/appeals received after the 30 days will be denied and ineligible for resubmission.  Keep</a:t>
            </a:r>
            <a:r>
              <a:rPr lang="en-US" altLang="en-US" sz="1200" baseline="0" dirty="0"/>
              <a:t> in mind that t</a:t>
            </a:r>
            <a:r>
              <a:rPr lang="en-US" altLang="en-US" sz="1200" dirty="0"/>
              <a:t>he owner/agent is allowed one original submission, one resubmission, and one appeal. </a:t>
            </a:r>
          </a:p>
          <a:p>
            <a:pPr eaLnBrk="1" hangingPunct="1">
              <a:lnSpc>
                <a:spcPct val="90000"/>
              </a:lnSpc>
            </a:pPr>
            <a:endParaRPr lang="en-US" altLang="en-US" sz="1200" dirty="0"/>
          </a:p>
        </p:txBody>
      </p:sp>
      <p:sp>
        <p:nvSpPr>
          <p:cNvPr id="4" name="Slide Number Placeholder 3"/>
          <p:cNvSpPr>
            <a:spLocks noGrp="1"/>
          </p:cNvSpPr>
          <p:nvPr>
            <p:ph type="sldNum" sz="quarter" idx="10"/>
          </p:nvPr>
        </p:nvSpPr>
        <p:spPr/>
        <p:txBody>
          <a:bodyPr/>
          <a:lstStyle/>
          <a:p>
            <a:fld id="{D47E958C-0473-4D1B-AB46-76663212EB56}" type="slidenum">
              <a:rPr lang="en-US" smtClean="0"/>
              <a:t>8</a:t>
            </a:fld>
            <a:endParaRPr lang="en-US"/>
          </a:p>
        </p:txBody>
      </p:sp>
    </p:spTree>
    <p:extLst>
      <p:ext uri="{BB962C8B-B14F-4D97-AF65-F5344CB8AC3E}">
        <p14:creationId xmlns:p14="http://schemas.microsoft.com/office/powerpoint/2010/main" val="395554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dirty="0"/>
              <a:t>The owner/agent should request payment for an approved claim on the next schedule voucher.  However, payment must be requested within 90 calendar days from the date of the approval decision or.  If the request is not submitted within 90 days, the claim will be ineligible for payment.</a:t>
            </a:r>
          </a:p>
          <a:p>
            <a:pPr eaLnBrk="1" hangingPunct="1">
              <a:lnSpc>
                <a:spcPct val="90000"/>
              </a:lnSpc>
            </a:pPr>
            <a:endParaRPr lang="en-US" altLang="en-US" sz="1200" dirty="0"/>
          </a:p>
        </p:txBody>
      </p:sp>
      <p:sp>
        <p:nvSpPr>
          <p:cNvPr id="4" name="Slide Number Placeholder 3"/>
          <p:cNvSpPr>
            <a:spLocks noGrp="1"/>
          </p:cNvSpPr>
          <p:nvPr>
            <p:ph type="sldNum" sz="quarter" idx="10"/>
          </p:nvPr>
        </p:nvSpPr>
        <p:spPr/>
        <p:txBody>
          <a:bodyPr/>
          <a:lstStyle/>
          <a:p>
            <a:fld id="{D47E958C-0473-4D1B-AB46-76663212EB56}" type="slidenum">
              <a:rPr lang="en-US" smtClean="0"/>
              <a:t>9</a:t>
            </a:fld>
            <a:endParaRPr lang="en-US"/>
          </a:p>
        </p:txBody>
      </p:sp>
    </p:spTree>
    <p:extLst>
      <p:ext uri="{BB962C8B-B14F-4D97-AF65-F5344CB8AC3E}">
        <p14:creationId xmlns:p14="http://schemas.microsoft.com/office/powerpoint/2010/main" val="395554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B1AB38-FB91-4F26-B77A-E5A45A9A23EE}" type="datetime1">
              <a:rPr lang="en-US" smtClean="0"/>
              <a:t>4/7/2017</a:t>
            </a:fld>
            <a:endParaRPr lang="en-US"/>
          </a:p>
        </p:txBody>
      </p:sp>
      <p:sp>
        <p:nvSpPr>
          <p:cNvPr id="5" name="Footer Placeholder 4"/>
          <p:cNvSpPr>
            <a:spLocks noGrp="1"/>
          </p:cNvSpPr>
          <p:nvPr>
            <p:ph type="ftr" sz="quarter" idx="11"/>
          </p:nvPr>
        </p:nvSpPr>
        <p:spPr/>
        <p:txBody>
          <a:bodyPr/>
          <a:lstStyle/>
          <a:p>
            <a:r>
              <a:rPr lang="en-US"/>
              <a:t>©2011-2017 by Contract Management Services. </a:t>
            </a: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1B8B90B1-7D04-4823-B8DB-AD8379A4EAB6}"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21D57-FF30-4B43-A085-1E3EE2C89147}" type="datetime1">
              <a:rPr lang="en-US" smtClean="0"/>
              <a:t>4/7/2017</a:t>
            </a:fld>
            <a:endParaRPr lang="en-US"/>
          </a:p>
        </p:txBody>
      </p:sp>
      <p:sp>
        <p:nvSpPr>
          <p:cNvPr id="5" name="Footer Placeholder 4"/>
          <p:cNvSpPr>
            <a:spLocks noGrp="1"/>
          </p:cNvSpPr>
          <p:nvPr>
            <p:ph type="ftr" sz="quarter" idx="11"/>
          </p:nvPr>
        </p:nvSpPr>
        <p:spPr/>
        <p:txBody>
          <a:bodyPr/>
          <a:lstStyle/>
          <a:p>
            <a:r>
              <a:rPr lang="en-US"/>
              <a:t>©2011-2017 by Contract Management Services. </a:t>
            </a:r>
          </a:p>
        </p:txBody>
      </p:sp>
      <p:sp>
        <p:nvSpPr>
          <p:cNvPr id="6" name="Slide Number Placeholder 5"/>
          <p:cNvSpPr>
            <a:spLocks noGrp="1"/>
          </p:cNvSpPr>
          <p:nvPr>
            <p:ph type="sldNum" sz="quarter" idx="12"/>
          </p:nvPr>
        </p:nvSpPr>
        <p:spPr/>
        <p:txBody>
          <a:bodyPr/>
          <a:lstStyle/>
          <a:p>
            <a:fld id="{1B8B90B1-7D04-4823-B8DB-AD8379A4EA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3797C-2B92-4A75-8845-4D37ED1AEAE4}" type="datetime1">
              <a:rPr lang="en-US" smtClean="0"/>
              <a:t>4/7/2017</a:t>
            </a:fld>
            <a:endParaRPr lang="en-US"/>
          </a:p>
        </p:txBody>
      </p:sp>
      <p:sp>
        <p:nvSpPr>
          <p:cNvPr id="5" name="Footer Placeholder 4"/>
          <p:cNvSpPr>
            <a:spLocks noGrp="1"/>
          </p:cNvSpPr>
          <p:nvPr>
            <p:ph type="ftr" sz="quarter" idx="11"/>
          </p:nvPr>
        </p:nvSpPr>
        <p:spPr/>
        <p:txBody>
          <a:bodyPr/>
          <a:lstStyle/>
          <a:p>
            <a:r>
              <a:rPr lang="en-US"/>
              <a:t>©2011-2017 by Contract Management Services. </a:t>
            </a:r>
          </a:p>
        </p:txBody>
      </p:sp>
      <p:sp>
        <p:nvSpPr>
          <p:cNvPr id="6" name="Slide Number Placeholder 5"/>
          <p:cNvSpPr>
            <a:spLocks noGrp="1"/>
          </p:cNvSpPr>
          <p:nvPr>
            <p:ph type="sldNum" sz="quarter" idx="12"/>
          </p:nvPr>
        </p:nvSpPr>
        <p:spPr/>
        <p:txBody>
          <a:bodyPr/>
          <a:lstStyle/>
          <a:p>
            <a:fld id="{1B8B90B1-7D04-4823-B8DB-AD8379A4EA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231A66-C160-4E39-B5CF-90003876B38D}" type="datetime1">
              <a:rPr lang="en-US" smtClean="0"/>
              <a:t>4/7/2017</a:t>
            </a:fld>
            <a:endParaRPr lang="en-US"/>
          </a:p>
        </p:txBody>
      </p:sp>
      <p:sp>
        <p:nvSpPr>
          <p:cNvPr id="10" name="Slide Number Placeholder 9"/>
          <p:cNvSpPr>
            <a:spLocks noGrp="1"/>
          </p:cNvSpPr>
          <p:nvPr>
            <p:ph type="sldNum" sz="quarter" idx="11"/>
          </p:nvPr>
        </p:nvSpPr>
        <p:spPr/>
        <p:txBody>
          <a:bodyPr/>
          <a:lstStyle/>
          <a:p>
            <a:fld id="{1B8B90B1-7D04-4823-B8DB-AD8379A4EAB6}" type="slidenum">
              <a:rPr lang="en-US" smtClean="0"/>
              <a:t>‹#›</a:t>
            </a:fld>
            <a:endParaRPr lang="en-US"/>
          </a:p>
        </p:txBody>
      </p:sp>
      <p:sp>
        <p:nvSpPr>
          <p:cNvPr id="12" name="Footer Placeholder 11"/>
          <p:cNvSpPr>
            <a:spLocks noGrp="1"/>
          </p:cNvSpPr>
          <p:nvPr>
            <p:ph type="ftr" sz="quarter" idx="12"/>
          </p:nvPr>
        </p:nvSpPr>
        <p:spPr/>
        <p:txBody>
          <a:bodyPr/>
          <a:lstStyle/>
          <a:p>
            <a:r>
              <a:rPr lang="en-US"/>
              <a:t>©2011-2017 by Contract Management Services.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a:t>Click to edit Master title style</a:t>
            </a:r>
            <a:endParaRPr lang="en-US" dirty="0"/>
          </a:p>
        </p:txBody>
      </p:sp>
      <p:sp>
        <p:nvSpPr>
          <p:cNvPr id="19" name="Date Placeholder 18"/>
          <p:cNvSpPr>
            <a:spLocks noGrp="1"/>
          </p:cNvSpPr>
          <p:nvPr>
            <p:ph type="dt" sz="half" idx="10"/>
          </p:nvPr>
        </p:nvSpPr>
        <p:spPr/>
        <p:txBody>
          <a:bodyPr/>
          <a:lstStyle/>
          <a:p>
            <a:fld id="{CBD5626C-F190-4690-B3C9-D216FCF13051}" type="datetime1">
              <a:rPr lang="en-US" smtClean="0"/>
              <a:t>4/7/2017</a:t>
            </a:fld>
            <a:endParaRPr lang="en-US"/>
          </a:p>
        </p:txBody>
      </p:sp>
      <p:sp>
        <p:nvSpPr>
          <p:cNvPr id="20" name="Slide Number Placeholder 19"/>
          <p:cNvSpPr>
            <a:spLocks noGrp="1"/>
          </p:cNvSpPr>
          <p:nvPr>
            <p:ph type="sldNum" sz="quarter" idx="11"/>
          </p:nvPr>
        </p:nvSpPr>
        <p:spPr/>
        <p:txBody>
          <a:bodyPr/>
          <a:lstStyle/>
          <a:p>
            <a:fld id="{1B8B90B1-7D04-4823-B8DB-AD8379A4EAB6}" type="slidenum">
              <a:rPr lang="en-US" smtClean="0"/>
              <a:t>‹#›</a:t>
            </a:fld>
            <a:endParaRPr lang="en-US"/>
          </a:p>
        </p:txBody>
      </p:sp>
      <p:sp>
        <p:nvSpPr>
          <p:cNvPr id="21" name="Footer Placeholder 20"/>
          <p:cNvSpPr>
            <a:spLocks noGrp="1"/>
          </p:cNvSpPr>
          <p:nvPr>
            <p:ph type="ftr" sz="quarter" idx="12"/>
          </p:nvPr>
        </p:nvSpPr>
        <p:spPr/>
        <p:txBody>
          <a:bodyPr/>
          <a:lstStyle/>
          <a:p>
            <a:r>
              <a:rPr lang="en-US"/>
              <a:t>©2011-2017 by Contract Management Services.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4548E8AA-6293-44C6-B229-39ABFDA818C0}" type="datetime1">
              <a:rPr lang="en-US" smtClean="0"/>
              <a:t>4/7/2017</a:t>
            </a:fld>
            <a:endParaRPr lang="en-US"/>
          </a:p>
        </p:txBody>
      </p:sp>
      <p:sp>
        <p:nvSpPr>
          <p:cNvPr id="6" name="Footer Placeholder 5"/>
          <p:cNvSpPr>
            <a:spLocks noGrp="1"/>
          </p:cNvSpPr>
          <p:nvPr>
            <p:ph type="ftr" sz="quarter" idx="11"/>
          </p:nvPr>
        </p:nvSpPr>
        <p:spPr/>
        <p:txBody>
          <a:bodyPr/>
          <a:lstStyle/>
          <a:p>
            <a:r>
              <a:rPr lang="en-US"/>
              <a:t>©2011-2017 by Contract Management Services. </a:t>
            </a:r>
          </a:p>
        </p:txBody>
      </p:sp>
      <p:sp>
        <p:nvSpPr>
          <p:cNvPr id="7" name="Slide Number Placeholder 6"/>
          <p:cNvSpPr>
            <a:spLocks noGrp="1"/>
          </p:cNvSpPr>
          <p:nvPr>
            <p:ph type="sldNum" sz="quarter" idx="12"/>
          </p:nvPr>
        </p:nvSpPr>
        <p:spPr/>
        <p:txBody>
          <a:bodyPr/>
          <a:lstStyle/>
          <a:p>
            <a:fld id="{1B8B90B1-7D04-4823-B8DB-AD8379A4EAB6}"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51023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CDBCF83-F3D0-486A-8EDA-31EE8D101CCF}" type="datetime1">
              <a:rPr lang="en-US" smtClean="0"/>
              <a:t>4/7/2017</a:t>
            </a:fld>
            <a:endParaRPr lang="en-US"/>
          </a:p>
        </p:txBody>
      </p:sp>
      <p:sp>
        <p:nvSpPr>
          <p:cNvPr id="8" name="Footer Placeholder 7"/>
          <p:cNvSpPr>
            <a:spLocks noGrp="1"/>
          </p:cNvSpPr>
          <p:nvPr>
            <p:ph type="ftr" sz="quarter" idx="11"/>
          </p:nvPr>
        </p:nvSpPr>
        <p:spPr/>
        <p:txBody>
          <a:bodyPr/>
          <a:lstStyle/>
          <a:p>
            <a:r>
              <a:rPr lang="en-US"/>
              <a:t>©2011-2017 by Contract Management Services. </a:t>
            </a:r>
          </a:p>
        </p:txBody>
      </p:sp>
      <p:sp>
        <p:nvSpPr>
          <p:cNvPr id="9" name="Slide Number Placeholder 8"/>
          <p:cNvSpPr>
            <a:spLocks noGrp="1"/>
          </p:cNvSpPr>
          <p:nvPr>
            <p:ph type="sldNum" sz="quarter" idx="12"/>
          </p:nvPr>
        </p:nvSpPr>
        <p:spPr/>
        <p:txBody>
          <a:bodyPr/>
          <a:lstStyle/>
          <a:p>
            <a:fld id="{1B8B90B1-7D04-4823-B8DB-AD8379A4EAB6}"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5102352" y="1380743"/>
            <a:ext cx="3730752"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EB8403-E306-4451-A227-58D2D4AAA5F5}" type="datetime1">
              <a:rPr lang="en-US" smtClean="0"/>
              <a:t>4/7/2017</a:t>
            </a:fld>
            <a:endParaRPr lang="en-US"/>
          </a:p>
        </p:txBody>
      </p:sp>
      <p:sp>
        <p:nvSpPr>
          <p:cNvPr id="4" name="Footer Placeholder 3"/>
          <p:cNvSpPr>
            <a:spLocks noGrp="1"/>
          </p:cNvSpPr>
          <p:nvPr>
            <p:ph type="ftr" sz="quarter" idx="11"/>
          </p:nvPr>
        </p:nvSpPr>
        <p:spPr/>
        <p:txBody>
          <a:bodyPr/>
          <a:lstStyle/>
          <a:p>
            <a:r>
              <a:rPr lang="en-US"/>
              <a:t>©2011-2017 by Contract Management Services. </a:t>
            </a:r>
          </a:p>
        </p:txBody>
      </p:sp>
      <p:sp>
        <p:nvSpPr>
          <p:cNvPr id="5" name="Slide Number Placeholder 4"/>
          <p:cNvSpPr>
            <a:spLocks noGrp="1"/>
          </p:cNvSpPr>
          <p:nvPr>
            <p:ph type="sldNum" sz="quarter" idx="12"/>
          </p:nvPr>
        </p:nvSpPr>
        <p:spPr/>
        <p:txBody>
          <a:bodyPr/>
          <a:lstStyle/>
          <a:p>
            <a:fld id="{1B8B90B1-7D04-4823-B8DB-AD8379A4EA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F2E857-03E7-4CFA-A331-9DFB32924F14}" type="datetime1">
              <a:rPr lang="en-US" smtClean="0"/>
              <a:t>4/7/2017</a:t>
            </a:fld>
            <a:endParaRPr lang="en-US"/>
          </a:p>
        </p:txBody>
      </p:sp>
      <p:sp>
        <p:nvSpPr>
          <p:cNvPr id="6" name="Slide Number Placeholder 5"/>
          <p:cNvSpPr>
            <a:spLocks noGrp="1"/>
          </p:cNvSpPr>
          <p:nvPr>
            <p:ph type="sldNum" sz="quarter" idx="11"/>
          </p:nvPr>
        </p:nvSpPr>
        <p:spPr/>
        <p:txBody>
          <a:bodyPr/>
          <a:lstStyle/>
          <a:p>
            <a:fld id="{1B8B90B1-7D04-4823-B8DB-AD8379A4EAB6}" type="slidenum">
              <a:rPr lang="en-US" smtClean="0"/>
              <a:t>‹#›</a:t>
            </a:fld>
            <a:endParaRPr lang="en-US"/>
          </a:p>
        </p:txBody>
      </p:sp>
      <p:sp>
        <p:nvSpPr>
          <p:cNvPr id="7" name="Footer Placeholder 6"/>
          <p:cNvSpPr>
            <a:spLocks noGrp="1"/>
          </p:cNvSpPr>
          <p:nvPr>
            <p:ph type="ftr" sz="quarter" idx="12"/>
          </p:nvPr>
        </p:nvSpPr>
        <p:spPr/>
        <p:txBody>
          <a:bodyPr/>
          <a:lstStyle/>
          <a:p>
            <a:r>
              <a:rPr lang="en-US"/>
              <a:t>©2011-2017 by Contract Management Services.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p:txBody>
          <a:bodyPr/>
          <a:lstStyle/>
          <a:p>
            <a:fld id="{0ADAE72D-5B90-47E9-A098-C5F4A80A0481}" type="datetime1">
              <a:rPr lang="en-US" smtClean="0"/>
              <a:t>4/7/2017</a:t>
            </a:fld>
            <a:endParaRPr lang="en-US"/>
          </a:p>
        </p:txBody>
      </p:sp>
      <p:sp>
        <p:nvSpPr>
          <p:cNvPr id="10" name="Slide Number Placeholder 9"/>
          <p:cNvSpPr>
            <a:spLocks noGrp="1"/>
          </p:cNvSpPr>
          <p:nvPr>
            <p:ph type="sldNum" sz="quarter" idx="15"/>
          </p:nvPr>
        </p:nvSpPr>
        <p:spPr/>
        <p:txBody>
          <a:bodyPr/>
          <a:lstStyle/>
          <a:p>
            <a:fld id="{1B8B90B1-7D04-4823-B8DB-AD8379A4EAB6}" type="slidenum">
              <a:rPr lang="en-US" smtClean="0"/>
              <a:t>‹#›</a:t>
            </a:fld>
            <a:endParaRPr lang="en-US"/>
          </a:p>
        </p:txBody>
      </p:sp>
      <p:sp>
        <p:nvSpPr>
          <p:cNvPr id="13" name="Footer Placeholder 12"/>
          <p:cNvSpPr>
            <a:spLocks noGrp="1"/>
          </p:cNvSpPr>
          <p:nvPr>
            <p:ph type="ftr" sz="quarter" idx="16"/>
          </p:nvPr>
        </p:nvSpPr>
        <p:spPr/>
        <p:txBody>
          <a:bodyPr/>
          <a:lstStyle/>
          <a:p>
            <a:r>
              <a:rPr lang="en-US"/>
              <a:t>©2011-2017 by Contract Management Services.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103FEE-157D-4A86-8E96-4E79BF529DCC}" type="datetime1">
              <a:rPr lang="en-US" smtClean="0"/>
              <a:t>4/7/2017</a:t>
            </a:fld>
            <a:endParaRPr lang="en-US"/>
          </a:p>
        </p:txBody>
      </p:sp>
      <p:sp>
        <p:nvSpPr>
          <p:cNvPr id="6" name="Footer Placeholder 5"/>
          <p:cNvSpPr>
            <a:spLocks noGrp="1"/>
          </p:cNvSpPr>
          <p:nvPr>
            <p:ph type="ftr" sz="quarter" idx="11"/>
          </p:nvPr>
        </p:nvSpPr>
        <p:spPr/>
        <p:txBody>
          <a:bodyPr/>
          <a:lstStyle/>
          <a:p>
            <a:r>
              <a:rPr lang="en-US"/>
              <a:t>©2011-2017 by Contract Management Services. </a:t>
            </a:r>
          </a:p>
        </p:txBody>
      </p:sp>
      <p:sp>
        <p:nvSpPr>
          <p:cNvPr id="7" name="Slide Number Placeholder 6"/>
          <p:cNvSpPr>
            <a:spLocks noGrp="1"/>
          </p:cNvSpPr>
          <p:nvPr>
            <p:ph type="sldNum" sz="quarter" idx="12"/>
          </p:nvPr>
        </p:nvSpPr>
        <p:spPr/>
        <p:txBody>
          <a:bodyPr/>
          <a:lstStyle/>
          <a:p>
            <a:fld id="{1B8B90B1-7D04-4823-B8DB-AD8379A4EA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r>
              <a:rPr lang="en-US"/>
              <a:t>©2011-2017 by Contract Management Services. </a:t>
            </a: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1B8B90B1-7D04-4823-B8DB-AD8379A4EAB6}"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5BFCF4F7-8DC1-4D33-94D8-89A45DE23A96}" type="datetime1">
              <a:rPr lang="en-US" smtClean="0"/>
              <a:t>4/7/2017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sldNum="0" hd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6.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8.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1.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3.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jpeg"/><Relationship Id="rId7" Type="http://schemas.microsoft.com/office/2007/relationships/hdphoto" Target="../media/hdphoto8.wdp"/><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6.png"/><Relationship Id="rId4" Type="http://schemas.microsoft.com/office/2007/relationships/hdphoto" Target="../media/hdphoto2.wdp"/><Relationship Id="rId9" Type="http://schemas.microsoft.com/office/2007/relationships/hdphoto" Target="../media/hdphoto9.wdp"/></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38.jpeg"/><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microsoft.com/office/2007/relationships/hdphoto" Target="../media/hdphoto12.wdp"/><Relationship Id="rId5" Type="http://schemas.openxmlformats.org/officeDocument/2006/relationships/image" Target="../media/image40.png"/><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microsoft.com/office/2007/relationships/hdphoto" Target="../media/hdphoto13.wdp"/><Relationship Id="rId5" Type="http://schemas.openxmlformats.org/officeDocument/2006/relationships/image" Target="../media/image41.png"/><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3.jpe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microsoft.com/office/2007/relationships/hdphoto" Target="../media/hdphoto14.wdp"/><Relationship Id="rId5" Type="http://schemas.openxmlformats.org/officeDocument/2006/relationships/image" Target="../media/image4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jessicam\Desktop\AHMA\computational-2048968.jp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33400" y="0"/>
            <a:ext cx="861151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Double Bracket 10"/>
          <p:cNvSpPr/>
          <p:nvPr/>
        </p:nvSpPr>
        <p:spPr>
          <a:xfrm>
            <a:off x="1905000" y="1600200"/>
            <a:ext cx="4876800" cy="3276600"/>
          </a:xfrm>
          <a:prstGeom prst="bracketPair">
            <a:avLst/>
          </a:prstGeom>
          <a:ln>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 name="Rounded Rectangle 12"/>
          <p:cNvSpPr/>
          <p:nvPr/>
        </p:nvSpPr>
        <p:spPr>
          <a:xfrm>
            <a:off x="2057400" y="1447800"/>
            <a:ext cx="4495800" cy="3429000"/>
          </a:xfrm>
          <a:prstGeom prst="round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47900" y="2505670"/>
            <a:ext cx="4191000"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DokChampa" panose="020B0604020202020204" pitchFamily="34" charset="-34"/>
                <a:ea typeface="Verdana" panose="020B0604030504040204" pitchFamily="34" charset="0"/>
                <a:cs typeface="DokChampa" panose="020B0604020202020204" pitchFamily="34" charset="-34"/>
              </a:rPr>
              <a:t>Special Claims:</a:t>
            </a:r>
          </a:p>
          <a:p>
            <a:pPr algn="ctr"/>
            <a:r>
              <a:rPr lang="en-US" sz="4000" b="1" dirty="0">
                <a:solidFill>
                  <a:schemeClr val="tx1">
                    <a:lumMod val="75000"/>
                    <a:lumOff val="25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rPr>
              <a:t>Simplified</a:t>
            </a:r>
          </a:p>
        </p:txBody>
      </p:sp>
      <p:sp>
        <p:nvSpPr>
          <p:cNvPr id="14" name="TextBox 13"/>
          <p:cNvSpPr txBox="1"/>
          <p:nvPr/>
        </p:nvSpPr>
        <p:spPr>
          <a:xfrm>
            <a:off x="3801979" y="5042488"/>
            <a:ext cx="5181600" cy="738664"/>
          </a:xfrm>
          <a:prstGeom prst="rect">
            <a:avLst/>
          </a:prstGeom>
          <a:noFill/>
        </p:spPr>
        <p:txBody>
          <a:bodyPr wrap="square" rtlCol="0">
            <a:spAutoFit/>
          </a:bodyPr>
          <a:lstStyle/>
          <a:p>
            <a:r>
              <a:rPr lang="en-US" sz="2100" dirty="0">
                <a:latin typeface="Calibri" panose="020F0502020204030204" pitchFamily="34" charset="0"/>
                <a:ea typeface="Microsoft Yi Baiti" panose="03000500000000000000" pitchFamily="66" charset="0"/>
              </a:rPr>
              <a:t>A brief discussion of timeframes, the regular vacancy checklist, and helpful tips.</a:t>
            </a:r>
          </a:p>
        </p:txBody>
      </p:sp>
      <p:pic>
        <p:nvPicPr>
          <p:cNvPr id="8" name="Picture 7"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876968" y="3796662"/>
            <a:ext cx="962191" cy="48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70021" y="609600"/>
            <a:ext cx="3643946" cy="923330"/>
          </a:xfrm>
          <a:prstGeom prst="rect">
            <a:avLst/>
          </a:prstGeom>
        </p:spPr>
        <p:txBody>
          <a:bodyPr wrap="none">
            <a:spAutoFit/>
          </a:bodyPr>
          <a:lstStyle/>
          <a:p>
            <a:r>
              <a:rPr lang="en-US" sz="5400" b="1"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Questions</a:t>
            </a:r>
            <a:r>
              <a:rPr lang="en-US" sz="4800"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endParaRPr lang="en-US" sz="4800" dirty="0"/>
          </a:p>
        </p:txBody>
      </p:sp>
      <p:pic>
        <p:nvPicPr>
          <p:cNvPr id="1027" name="Picture 3" descr="C:\Users\jessicam\Downloads\confusion-27657_1280.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52800" y="2438400"/>
            <a:ext cx="2542477" cy="25424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990600" y="1597979"/>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8" name="Picture 9"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99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7"/>
                                        </p:tgtEl>
                                      </p:cBhvr>
                                    </p:animEffect>
                                    <p:animScale>
                                      <p:cBhvr>
                                        <p:cTn id="7"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620" y="2667000"/>
            <a:ext cx="2183960" cy="283368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ubtitle 9"/>
          <p:cNvSpPr>
            <a:spLocks noGrp="1"/>
          </p:cNvSpPr>
          <p:nvPr>
            <p:ph type="subTitle" idx="1"/>
          </p:nvPr>
        </p:nvSpPr>
        <p:spPr>
          <a:xfrm>
            <a:off x="1018674" y="1526993"/>
            <a:ext cx="4089581" cy="707886"/>
          </a:xfrm>
          <a:prstGeom prst="rect">
            <a:avLst/>
          </a:prstGeom>
        </p:spPr>
        <p:txBody>
          <a:bodyPr wrap="none">
            <a:spAutoFit/>
          </a:bodyPr>
          <a:lstStyle/>
          <a:p>
            <a:r>
              <a:rPr lang="en-US" sz="4000"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a:t>
            </a:r>
            <a:endParaRPr lang="en-US" sz="40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204" y="2889575"/>
            <a:ext cx="2211927" cy="283368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056021"/>
            <a:ext cx="2362200" cy="304394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5" name="Picture 7" descr="C:\Users\jessicam\AppData\Local\Microsoft\Windows\Temporary Internet Files\Content.IE5\22WM3BF3\821px-Red_Checkmark.svg[1].png"/>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373044" y="1478116"/>
            <a:ext cx="685642" cy="6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6" name="Picture 9" descr="C:\Users\jessicam\AppData\Local\Microsoft\Windows\Temporary Internet Files\Content.IE5\4F0APEIG\paperclip460[1].jp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17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1000"/>
                                        <p:tgtEl>
                                          <p:spTgt spid="2051"/>
                                        </p:tgtEl>
                                      </p:cBhvr>
                                    </p:animEffect>
                                    <p:anim calcmode="lin" valueType="num">
                                      <p:cBhvr>
                                        <p:cTn id="18" dur="1000" fill="hold"/>
                                        <p:tgtEl>
                                          <p:spTgt spid="2051"/>
                                        </p:tgtEl>
                                        <p:attrNameLst>
                                          <p:attrName>ppt_x</p:attrName>
                                        </p:attrNameLst>
                                      </p:cBhvr>
                                      <p:tavLst>
                                        <p:tav tm="0">
                                          <p:val>
                                            <p:strVal val="#ppt_x"/>
                                          </p:val>
                                        </p:tav>
                                        <p:tav tm="100000">
                                          <p:val>
                                            <p:strVal val="#ppt_x"/>
                                          </p:val>
                                        </p:tav>
                                      </p:tavLst>
                                    </p:anim>
                                    <p:anim calcmode="lin" valueType="num">
                                      <p:cBhvr>
                                        <p:cTn id="19" dur="1000" fill="hold"/>
                                        <p:tgtEl>
                                          <p:spTgt spid="20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1000"/>
                                        <p:tgtEl>
                                          <p:spTgt spid="2052"/>
                                        </p:tgtEl>
                                      </p:cBhvr>
                                    </p:animEffect>
                                    <p:anim calcmode="lin" valueType="num">
                                      <p:cBhvr>
                                        <p:cTn id="23" dur="1000" fill="hold"/>
                                        <p:tgtEl>
                                          <p:spTgt spid="2052"/>
                                        </p:tgtEl>
                                        <p:attrNameLst>
                                          <p:attrName>ppt_x</p:attrName>
                                        </p:attrNameLst>
                                      </p:cBhvr>
                                      <p:tavLst>
                                        <p:tav tm="0">
                                          <p:val>
                                            <p:strVal val="#ppt_x"/>
                                          </p:val>
                                        </p:tav>
                                        <p:tav tm="100000">
                                          <p:val>
                                            <p:strVal val="#ppt_x"/>
                                          </p:val>
                                        </p:tav>
                                      </p:tavLst>
                                    </p:anim>
                                    <p:anim calcmode="lin" valueType="num">
                                      <p:cBhvr>
                                        <p:cTn id="2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055"/>
                                        </p:tgtEl>
                                        <p:attrNameLst>
                                          <p:attrName>style.visibility</p:attrName>
                                        </p:attrNameLst>
                                      </p:cBhvr>
                                      <p:to>
                                        <p:strVal val="visible"/>
                                      </p:to>
                                    </p:set>
                                    <p:animEffect transition="in" filter="wipe(down)">
                                      <p:cBhvr>
                                        <p:cTn id="29" dur="580">
                                          <p:stCondLst>
                                            <p:cond delay="0"/>
                                          </p:stCondLst>
                                        </p:cTn>
                                        <p:tgtEl>
                                          <p:spTgt spid="2055"/>
                                        </p:tgtEl>
                                      </p:cBhvr>
                                    </p:animEffect>
                                    <p:anim calcmode="lin" valueType="num">
                                      <p:cBhvr>
                                        <p:cTn id="30" dur="1822" tmFilter="0,0; 0.14,0.36; 0.43,0.73; 0.71,0.91; 1.0,1.0">
                                          <p:stCondLst>
                                            <p:cond delay="0"/>
                                          </p:stCondLst>
                                        </p:cTn>
                                        <p:tgtEl>
                                          <p:spTgt spid="205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05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05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05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055"/>
                                        </p:tgtEl>
                                        <p:attrNameLst>
                                          <p:attrName>ppt_y</p:attrName>
                                        </p:attrNameLst>
                                      </p:cBhvr>
                                      <p:tavLst>
                                        <p:tav tm="0" fmla="#ppt_y-sin(pi*$)/81">
                                          <p:val>
                                            <p:fltVal val="0"/>
                                          </p:val>
                                        </p:tav>
                                        <p:tav tm="100000">
                                          <p:val>
                                            <p:fltVal val="1"/>
                                          </p:val>
                                        </p:tav>
                                      </p:tavLst>
                                    </p:anim>
                                    <p:animScale>
                                      <p:cBhvr>
                                        <p:cTn id="35" dur="26">
                                          <p:stCondLst>
                                            <p:cond delay="650"/>
                                          </p:stCondLst>
                                        </p:cTn>
                                        <p:tgtEl>
                                          <p:spTgt spid="2055"/>
                                        </p:tgtEl>
                                      </p:cBhvr>
                                      <p:to x="100000" y="60000"/>
                                    </p:animScale>
                                    <p:animScale>
                                      <p:cBhvr>
                                        <p:cTn id="36" dur="166" decel="50000">
                                          <p:stCondLst>
                                            <p:cond delay="676"/>
                                          </p:stCondLst>
                                        </p:cTn>
                                        <p:tgtEl>
                                          <p:spTgt spid="2055"/>
                                        </p:tgtEl>
                                      </p:cBhvr>
                                      <p:to x="100000" y="100000"/>
                                    </p:animScale>
                                    <p:animScale>
                                      <p:cBhvr>
                                        <p:cTn id="37" dur="26">
                                          <p:stCondLst>
                                            <p:cond delay="1312"/>
                                          </p:stCondLst>
                                        </p:cTn>
                                        <p:tgtEl>
                                          <p:spTgt spid="2055"/>
                                        </p:tgtEl>
                                      </p:cBhvr>
                                      <p:to x="100000" y="80000"/>
                                    </p:animScale>
                                    <p:animScale>
                                      <p:cBhvr>
                                        <p:cTn id="38" dur="166" decel="50000">
                                          <p:stCondLst>
                                            <p:cond delay="1338"/>
                                          </p:stCondLst>
                                        </p:cTn>
                                        <p:tgtEl>
                                          <p:spTgt spid="2055"/>
                                        </p:tgtEl>
                                      </p:cBhvr>
                                      <p:to x="100000" y="100000"/>
                                    </p:animScale>
                                    <p:animScale>
                                      <p:cBhvr>
                                        <p:cTn id="39" dur="26">
                                          <p:stCondLst>
                                            <p:cond delay="1642"/>
                                          </p:stCondLst>
                                        </p:cTn>
                                        <p:tgtEl>
                                          <p:spTgt spid="2055"/>
                                        </p:tgtEl>
                                      </p:cBhvr>
                                      <p:to x="100000" y="90000"/>
                                    </p:animScale>
                                    <p:animScale>
                                      <p:cBhvr>
                                        <p:cTn id="40" dur="166" decel="50000">
                                          <p:stCondLst>
                                            <p:cond delay="1668"/>
                                          </p:stCondLst>
                                        </p:cTn>
                                        <p:tgtEl>
                                          <p:spTgt spid="2055"/>
                                        </p:tgtEl>
                                      </p:cBhvr>
                                      <p:to x="100000" y="100000"/>
                                    </p:animScale>
                                    <p:animScale>
                                      <p:cBhvr>
                                        <p:cTn id="41" dur="26">
                                          <p:stCondLst>
                                            <p:cond delay="1808"/>
                                          </p:stCondLst>
                                        </p:cTn>
                                        <p:tgtEl>
                                          <p:spTgt spid="2055"/>
                                        </p:tgtEl>
                                      </p:cBhvr>
                                      <p:to x="100000" y="95000"/>
                                    </p:animScale>
                                    <p:animScale>
                                      <p:cBhvr>
                                        <p:cTn id="42" dur="166" decel="50000">
                                          <p:stCondLst>
                                            <p:cond delay="1834"/>
                                          </p:stCondLst>
                                        </p:cTn>
                                        <p:tgtEl>
                                          <p:spTgt spid="20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sp>
        <p:nvSpPr>
          <p:cNvPr id="6" name="TextBox 5"/>
          <p:cNvSpPr txBox="1"/>
          <p:nvPr/>
        </p:nvSpPr>
        <p:spPr>
          <a:xfrm>
            <a:off x="685800" y="1447800"/>
            <a:ext cx="6498895"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5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 Eligibility </a:t>
            </a:r>
          </a:p>
        </p:txBody>
      </p:sp>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67200"/>
            <a:ext cx="5866486" cy="147671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19325" y="2362200"/>
            <a:ext cx="6464624" cy="1785104"/>
          </a:xfrm>
          <a:prstGeom prst="rect">
            <a:avLst/>
          </a:prstGeom>
        </p:spPr>
        <p:txBody>
          <a:bodyPr wrap="square">
            <a:spAutoFit/>
          </a:bodyPr>
          <a:lstStyle/>
          <a:p>
            <a:pPr marL="285750" indent="-285750">
              <a:buFont typeface="Arial" panose="020B0604020202020204" pitchFamily="34" charset="0"/>
              <a:buChar char="•"/>
            </a:pPr>
            <a:r>
              <a:rPr lang="en-US" sz="20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Tenant Terminated</a:t>
            </a:r>
            <a:r>
              <a:rPr lang="en-US" sz="2400" b="1" dirty="0">
                <a:latin typeface="Microsoft Yi Baiti" panose="03000500000000000000" pitchFamily="66" charset="0"/>
                <a:ea typeface="Microsoft Yi Baiti" panose="03000500000000000000" pitchFamily="66" charset="0"/>
              </a:rPr>
              <a:t>: Cannot be due to being over- income.</a:t>
            </a:r>
          </a:p>
          <a:p>
            <a:pPr marL="285750" indent="-285750">
              <a:buFont typeface="Arial" panose="020B0604020202020204" pitchFamily="34" charset="0"/>
              <a:buChar char="•"/>
            </a:pPr>
            <a:endParaRPr lang="en-US" sz="1400" b="1" dirty="0">
              <a:latin typeface="Microsoft Yi Baiti" panose="03000500000000000000" pitchFamily="66" charset="0"/>
              <a:ea typeface="Microsoft Yi Baiti" panose="03000500000000000000" pitchFamily="66" charset="0"/>
            </a:endParaRPr>
          </a:p>
          <a:p>
            <a:pPr marL="285750" indent="-285750">
              <a:buFont typeface="Arial" panose="020B0604020202020204" pitchFamily="34" charset="0"/>
              <a:buChar char="•"/>
            </a:pPr>
            <a:r>
              <a:rPr lang="en-US" sz="20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Subsidy Slots</a:t>
            </a:r>
            <a:r>
              <a:rPr lang="en-US" sz="2400" b="1" dirty="0">
                <a:latin typeface="Microsoft Yi Baiti" panose="03000500000000000000" pitchFamily="66" charset="0"/>
                <a:ea typeface="Microsoft Yi Baiti" panose="03000500000000000000" pitchFamily="66" charset="0"/>
              </a:rPr>
              <a:t>: Cannot be moved to another unit the day after the TM/MO.</a:t>
            </a:r>
          </a:p>
        </p:txBody>
      </p:sp>
    </p:spTree>
    <p:extLst>
      <p:ext uri="{BB962C8B-B14F-4D97-AF65-F5344CB8AC3E}">
        <p14:creationId xmlns:p14="http://schemas.microsoft.com/office/powerpoint/2010/main" val="31904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sp>
        <p:nvSpPr>
          <p:cNvPr id="6" name="TextBox 5"/>
          <p:cNvSpPr txBox="1"/>
          <p:nvPr/>
        </p:nvSpPr>
        <p:spPr>
          <a:xfrm>
            <a:off x="685800" y="1447800"/>
            <a:ext cx="777167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HUD Forms &amp; Processing Checklist</a:t>
            </a:r>
          </a:p>
        </p:txBody>
      </p:sp>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9324" y="2362200"/>
            <a:ext cx="6348087" cy="1969770"/>
          </a:xfrm>
          <a:prstGeom prst="rect">
            <a:avLst/>
          </a:prstGeom>
        </p:spPr>
        <p:txBody>
          <a:bodyPr wrap="square">
            <a:spAutoFit/>
          </a:bodyPr>
          <a:lstStyle/>
          <a:p>
            <a:pPr marL="285750" indent="-285750">
              <a:buFont typeface="Arial" panose="020B0604020202020204" pitchFamily="34" charset="0"/>
              <a:buChar char="•"/>
            </a:pPr>
            <a:r>
              <a:rPr lang="en-US"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HUD 52670-A Part 2 “Schedule of Special Claims”</a:t>
            </a:r>
            <a:r>
              <a:rPr lang="en-US" b="1" dirty="0">
                <a:latin typeface="Microsoft Yi Baiti" panose="03000500000000000000" pitchFamily="66" charset="0"/>
                <a:ea typeface="Microsoft Yi Baiti" panose="03000500000000000000" pitchFamily="66" charset="0"/>
              </a:rPr>
              <a:t>: </a:t>
            </a:r>
            <a:r>
              <a:rPr lang="en-US" sz="2400" b="1" dirty="0">
                <a:latin typeface="Microsoft Yi Baiti" panose="03000500000000000000" pitchFamily="66" charset="0"/>
                <a:ea typeface="Microsoft Yi Baiti" panose="03000500000000000000" pitchFamily="66" charset="0"/>
              </a:rPr>
              <a:t>MUST have signature, printed O/A name, date, &amp; phone #.</a:t>
            </a:r>
          </a:p>
          <a:p>
            <a:pPr marL="285750" indent="-285750">
              <a:buFont typeface="Arial" panose="020B0604020202020204" pitchFamily="34" charset="0"/>
              <a:buChar char="•"/>
            </a:pPr>
            <a:endParaRPr lang="en-US" sz="1400" b="1" dirty="0">
              <a:latin typeface="Microsoft Yi Baiti" panose="03000500000000000000" pitchFamily="66" charset="0"/>
              <a:ea typeface="Microsoft Yi Baiti" panose="03000500000000000000" pitchFamily="66" charset="0"/>
            </a:endParaRPr>
          </a:p>
          <a:p>
            <a:pPr marL="285750" indent="-285750">
              <a:buFont typeface="Arial" panose="020B0604020202020204" pitchFamily="34" charset="0"/>
              <a:buChar char="•"/>
            </a:pPr>
            <a:r>
              <a:rPr lang="en-US"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HUD 52671-C “Calculation Sheet for Vacancies Claims”:</a:t>
            </a:r>
            <a:r>
              <a:rPr lang="en-US" dirty="0">
                <a:latin typeface="DokChampa" panose="020B0604020202020204" pitchFamily="34" charset="-34"/>
                <a:cs typeface="DokChampa" panose="020B0604020202020204" pitchFamily="34" charset="-34"/>
              </a:rPr>
              <a:t> </a:t>
            </a:r>
            <a:r>
              <a:rPr lang="en-US" sz="2400" b="1" dirty="0">
                <a:latin typeface="Microsoft Yi Baiti" panose="03000500000000000000" pitchFamily="66" charset="0"/>
                <a:ea typeface="Microsoft Yi Baiti" panose="03000500000000000000" pitchFamily="66" charset="0"/>
              </a:rPr>
              <a:t>MUST have signature, printed O/A name, and date.</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685" y="4505464"/>
            <a:ext cx="4800600" cy="153267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038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622066"/>
            <a:ext cx="6369053" cy="1692771"/>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Voucher Adjustments</a:t>
            </a:r>
            <a:r>
              <a:rPr lang="en-US" sz="2400" b="1" dirty="0">
                <a:solidFill>
                  <a:srgbClr val="000000"/>
                </a:solidFill>
                <a:latin typeface="Microsoft Yi Baiti" panose="03000500000000000000" pitchFamily="66" charset="0"/>
                <a:ea typeface="Microsoft Yi Baiti" panose="03000500000000000000" pitchFamily="66" charset="0"/>
              </a:rPr>
              <a:t>: Submit adjustment pages showing:</a:t>
            </a:r>
          </a:p>
          <a:p>
            <a:pPr marL="742950" lvl="1" indent="-285750">
              <a:buFont typeface="Arial" panose="020B0604020202020204" pitchFamily="34" charset="0"/>
              <a:buChar char="•"/>
            </a:pPr>
            <a:r>
              <a:rPr lang="en-US" sz="2400" b="1" dirty="0">
                <a:solidFill>
                  <a:srgbClr val="000000"/>
                </a:solidFill>
                <a:latin typeface="Microsoft Yi Baiti" panose="03000500000000000000" pitchFamily="66" charset="0"/>
                <a:ea typeface="Microsoft Yi Baiti" panose="03000500000000000000" pitchFamily="66" charset="0"/>
              </a:rPr>
              <a:t>Prior Tenant: MO, UT, or TM.</a:t>
            </a:r>
          </a:p>
          <a:p>
            <a:pPr marL="742950" lvl="1" indent="-285750">
              <a:buFont typeface="Arial" panose="020B0604020202020204" pitchFamily="34" charset="0"/>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400" b="1" dirty="0">
                <a:solidFill>
                  <a:srgbClr val="000000"/>
                </a:solidFill>
                <a:latin typeface="Microsoft Yi Baiti" panose="03000500000000000000" pitchFamily="66" charset="0"/>
                <a:ea typeface="Microsoft Yi Baiti" panose="03000500000000000000" pitchFamily="66" charset="0"/>
              </a:rPr>
              <a:t>Incoming Tenant: MI, IC, or UT.</a:t>
            </a: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1447800"/>
            <a:ext cx="716176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Voucher &amp; TRACS Submission</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553" y="4545106"/>
            <a:ext cx="7390279" cy="9144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68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934589"/>
            <a:ext cx="6361293"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TRACS </a:t>
            </a:r>
            <a:r>
              <a:rPr lang="en-US" sz="1600" i="1" u="sng" dirty="0">
                <a:solidFill>
                  <a:schemeClr val="tx1">
                    <a:lumMod val="85000"/>
                    <a:lumOff val="15000"/>
                  </a:schemeClr>
                </a:solidFill>
              </a:rPr>
              <a:t>(</a:t>
            </a:r>
            <a:r>
              <a:rPr lang="en-US" u="sng" dirty="0">
                <a:solidFill>
                  <a:schemeClr val="tx1">
                    <a:lumMod val="85000"/>
                    <a:lumOff val="15000"/>
                  </a:schemeClr>
                </a:solidFill>
              </a:rPr>
              <a:t>Tenant Rental Assistance Certification System</a:t>
            </a:r>
            <a:r>
              <a:rPr lang="en-US" sz="1600" i="1" u="sng" dirty="0">
                <a:solidFill>
                  <a:schemeClr val="tx1">
                    <a:lumMod val="85000"/>
                    <a:lumOff val="15000"/>
                  </a:schemeClr>
                </a:solidFill>
              </a:rPr>
              <a:t>)</a:t>
            </a:r>
            <a:r>
              <a:rPr lang="en-US" sz="3600" dirty="0">
                <a:latin typeface="DokChampa" panose="020B0604020202020204" pitchFamily="34" charset="-34"/>
                <a:cs typeface="DokChampa" panose="020B0604020202020204" pitchFamily="34" charset="-34"/>
              </a:rPr>
              <a:t>:</a:t>
            </a:r>
          </a:p>
        </p:txBody>
      </p:sp>
      <p:cxnSp>
        <p:nvCxnSpPr>
          <p:cNvPr id="8" name="Straight Arrow Connector 7"/>
          <p:cNvCxnSpPr/>
          <p:nvPr/>
        </p:nvCxnSpPr>
        <p:spPr>
          <a:xfrm>
            <a:off x="914400" y="158092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663" y="1759219"/>
            <a:ext cx="6498927" cy="3803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724400" y="4495800"/>
            <a:ext cx="1066800" cy="220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4400" y="4868779"/>
            <a:ext cx="1295400" cy="220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17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8" y="3352800"/>
            <a:ext cx="6067425" cy="220027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622066"/>
            <a:ext cx="6369053" cy="461665"/>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Certification Query</a:t>
            </a:r>
            <a:r>
              <a:rPr lang="en-US" sz="2400" b="1" dirty="0">
                <a:solidFill>
                  <a:srgbClr val="000000"/>
                </a:solidFill>
                <a:latin typeface="Microsoft Yi Baiti" panose="03000500000000000000" pitchFamily="66" charset="0"/>
                <a:ea typeface="Microsoft Yi Baiti" panose="03000500000000000000" pitchFamily="66" charset="0"/>
              </a:rPr>
              <a:t>: Used to show unit transfers.</a:t>
            </a: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031049" y="4953000"/>
            <a:ext cx="1214717" cy="372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1447800"/>
            <a:ext cx="716176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Voucher &amp; TRACS Submission</a:t>
            </a:r>
          </a:p>
        </p:txBody>
      </p:sp>
    </p:spTree>
    <p:extLst>
      <p:ext uri="{BB962C8B-B14F-4D97-AF65-F5344CB8AC3E}">
        <p14:creationId xmlns:p14="http://schemas.microsoft.com/office/powerpoint/2010/main" val="57243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622066"/>
            <a:ext cx="6369053" cy="830997"/>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Move-In/Move-Out Query</a:t>
            </a:r>
            <a:r>
              <a:rPr lang="en-US" sz="2400" b="1" dirty="0">
                <a:solidFill>
                  <a:srgbClr val="000000"/>
                </a:solidFill>
                <a:latin typeface="Microsoft Yi Baiti" panose="03000500000000000000" pitchFamily="66" charset="0"/>
                <a:ea typeface="Microsoft Yi Baiti" panose="03000500000000000000" pitchFamily="66" charset="0"/>
              </a:rPr>
              <a:t>: Displays MIs and MOs for set date range.</a:t>
            </a: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716176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Voucher &amp; TRACS Submission</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71" y="3453063"/>
            <a:ext cx="5298734" cy="221158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15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622066"/>
            <a:ext cx="6369053" cy="830997"/>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Market Rent Tenant</a:t>
            </a:r>
            <a:r>
              <a:rPr lang="en-US" sz="2400" b="1" dirty="0">
                <a:solidFill>
                  <a:srgbClr val="000000"/>
                </a:solidFill>
                <a:latin typeface="Microsoft Yi Baiti" panose="03000500000000000000" pitchFamily="66" charset="0"/>
                <a:ea typeface="Microsoft Yi Baiti" panose="03000500000000000000" pitchFamily="66" charset="0"/>
              </a:rPr>
              <a:t>: Submit the 50059 for the market rent tenant.</a:t>
            </a: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716176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Voucher &amp; TRACS Submission</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6" y="3886201"/>
            <a:ext cx="6865934" cy="96660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75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70021" y="609600"/>
            <a:ext cx="3643946" cy="923330"/>
          </a:xfrm>
          <a:prstGeom prst="rect">
            <a:avLst/>
          </a:prstGeom>
        </p:spPr>
        <p:txBody>
          <a:bodyPr wrap="none">
            <a:spAutoFit/>
          </a:bodyPr>
          <a:lstStyle/>
          <a:p>
            <a:r>
              <a:rPr lang="en-US" sz="5400" b="1"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Questions</a:t>
            </a:r>
            <a:r>
              <a:rPr lang="en-US" sz="4800"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endParaRPr lang="en-US" sz="4800" dirty="0"/>
          </a:p>
        </p:txBody>
      </p:sp>
      <p:pic>
        <p:nvPicPr>
          <p:cNvPr id="1027" name="Picture 3" descr="C:\Users\jessicam\Downloads\confusion-27657_1280.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52800" y="2438400"/>
            <a:ext cx="2542477" cy="25424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990600" y="1597979"/>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8" name="Picture 9"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7"/>
                                        </p:tgtEl>
                                      </p:cBhvr>
                                    </p:animEffect>
                                    <p:animScale>
                                      <p:cBhvr>
                                        <p:cTn id="7"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142" y="2590800"/>
            <a:ext cx="6449458" cy="2123658"/>
          </a:xfrm>
          <a:prstGeom prst="rect">
            <a:avLst/>
          </a:prstGeom>
        </p:spPr>
        <p:txBody>
          <a:bodyPr wrap="square">
            <a:spAutoFit/>
          </a:bodyPr>
          <a:lstStyle/>
          <a:p>
            <a:pPr marL="285750" indent="-285750">
              <a:buFont typeface="Arial" panose="020B0604020202020204" pitchFamily="34" charset="0"/>
              <a:buChar char="•"/>
            </a:pPr>
            <a:r>
              <a:rPr lang="en-US" sz="2400" b="1" dirty="0">
                <a:latin typeface="Microsoft Yi Baiti" panose="03000500000000000000" pitchFamily="66" charset="0"/>
                <a:ea typeface="Microsoft Yi Baiti" panose="03000500000000000000" pitchFamily="66" charset="0"/>
              </a:rPr>
              <a:t>Name</a:t>
            </a:r>
            <a:r>
              <a:rPr lang="en-US" sz="2400" dirty="0">
                <a:latin typeface="Microsoft Yi Baiti" panose="03000500000000000000" pitchFamily="66" charset="0"/>
                <a:ea typeface="Microsoft Yi Baiti" panose="03000500000000000000" pitchFamily="66" charset="0"/>
              </a:rPr>
              <a:t>:  	Lori Mannerude</a:t>
            </a:r>
          </a:p>
          <a:p>
            <a:pPr marL="285750" indent="-285750">
              <a:buFont typeface="Arial" panose="020B0604020202020204" pitchFamily="34" charset="0"/>
              <a:buChar char="•"/>
            </a:pPr>
            <a:endParaRPr lang="en-US" sz="1200" dirty="0">
              <a:latin typeface="Microsoft Yi Baiti" panose="03000500000000000000" pitchFamily="66" charset="0"/>
              <a:ea typeface="Microsoft Yi Baiti" panose="03000500000000000000" pitchFamily="66" charset="0"/>
            </a:endParaRPr>
          </a:p>
          <a:p>
            <a:pPr marL="285750" indent="-285750">
              <a:buFont typeface="Arial" panose="020B0604020202020204" pitchFamily="34" charset="0"/>
              <a:buChar char="•"/>
            </a:pPr>
            <a:r>
              <a:rPr lang="en-US" sz="2400" b="1" dirty="0">
                <a:latin typeface="Microsoft Yi Baiti" panose="03000500000000000000" pitchFamily="66" charset="0"/>
                <a:ea typeface="Microsoft Yi Baiti" panose="03000500000000000000" pitchFamily="66" charset="0"/>
              </a:rPr>
              <a:t>Title</a:t>
            </a:r>
            <a:r>
              <a:rPr lang="en-US" sz="2400" dirty="0">
                <a:latin typeface="Microsoft Yi Baiti" panose="03000500000000000000" pitchFamily="66" charset="0"/>
                <a:ea typeface="Microsoft Yi Baiti" panose="03000500000000000000" pitchFamily="66" charset="0"/>
              </a:rPr>
              <a:t>:  	PBCA Voucher Manager</a:t>
            </a:r>
          </a:p>
          <a:p>
            <a:pPr marL="285750" indent="-285750">
              <a:buFont typeface="Arial" panose="020B0604020202020204" pitchFamily="34" charset="0"/>
              <a:buChar char="•"/>
            </a:pPr>
            <a:endParaRPr lang="en-US" sz="1200" dirty="0">
              <a:latin typeface="Microsoft Yi Baiti" panose="03000500000000000000" pitchFamily="66" charset="0"/>
              <a:ea typeface="Microsoft Yi Baiti" panose="03000500000000000000" pitchFamily="66" charset="0"/>
            </a:endParaRPr>
          </a:p>
          <a:p>
            <a:pPr marL="285750" indent="-285750">
              <a:buFont typeface="Arial" panose="020B0604020202020204" pitchFamily="34" charset="0"/>
              <a:buChar char="•"/>
            </a:pPr>
            <a:r>
              <a:rPr lang="en-US" sz="2400" b="1" dirty="0">
                <a:latin typeface="Microsoft Yi Baiti" panose="03000500000000000000" pitchFamily="66" charset="0"/>
                <a:ea typeface="Microsoft Yi Baiti" panose="03000500000000000000" pitchFamily="66" charset="0"/>
              </a:rPr>
              <a:t>Email</a:t>
            </a:r>
            <a:r>
              <a:rPr lang="en-US" sz="2400" dirty="0">
                <a:latin typeface="Microsoft Yi Baiti" panose="03000500000000000000" pitchFamily="66" charset="0"/>
                <a:ea typeface="Microsoft Yi Baiti" panose="03000500000000000000" pitchFamily="66" charset="0"/>
              </a:rPr>
              <a:t>:  	</a:t>
            </a:r>
            <a:r>
              <a:rPr lang="en-US" sz="2400" u="sng" dirty="0">
                <a:latin typeface="Microsoft Yi Baiti" panose="03000500000000000000" pitchFamily="66" charset="0"/>
                <a:ea typeface="Microsoft Yi Baiti" panose="03000500000000000000" pitchFamily="66" charset="0"/>
              </a:rPr>
              <a:t>lmannerude@cms-results.com </a:t>
            </a:r>
          </a:p>
          <a:p>
            <a:pPr marL="285750" indent="-285750">
              <a:buFont typeface="Arial" panose="020B0604020202020204" pitchFamily="34" charset="0"/>
              <a:buChar char="•"/>
            </a:pPr>
            <a:endParaRPr lang="en-US" sz="1200" u="sng" dirty="0">
              <a:latin typeface="Microsoft Yi Baiti" panose="03000500000000000000" pitchFamily="66" charset="0"/>
              <a:ea typeface="Microsoft Yi Baiti" panose="03000500000000000000" pitchFamily="66" charset="0"/>
            </a:endParaRPr>
          </a:p>
          <a:p>
            <a:pPr marL="285750" indent="-285750">
              <a:buFont typeface="Arial" panose="020B0604020202020204" pitchFamily="34" charset="0"/>
              <a:buChar char="•"/>
            </a:pPr>
            <a:r>
              <a:rPr lang="en-US" sz="2400" b="1" dirty="0">
                <a:latin typeface="Microsoft Yi Baiti" panose="03000500000000000000" pitchFamily="66" charset="0"/>
                <a:ea typeface="Microsoft Yi Baiti" panose="03000500000000000000" pitchFamily="66" charset="0"/>
              </a:rPr>
              <a:t>Phone</a:t>
            </a:r>
            <a:r>
              <a:rPr lang="en-US" sz="2400" dirty="0">
                <a:latin typeface="Microsoft Yi Baiti" panose="03000500000000000000" pitchFamily="66" charset="0"/>
                <a:ea typeface="Microsoft Yi Baiti" panose="03000500000000000000" pitchFamily="66" charset="0"/>
              </a:rPr>
              <a:t>:  	360-616-7250</a:t>
            </a:r>
          </a:p>
        </p:txBody>
      </p:sp>
      <p:sp>
        <p:nvSpPr>
          <p:cNvPr id="6" name="TextBox 5"/>
          <p:cNvSpPr txBox="1"/>
          <p:nvPr/>
        </p:nvSpPr>
        <p:spPr>
          <a:xfrm>
            <a:off x="685800" y="1447800"/>
            <a:ext cx="4750018"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Presenter Information:</a:t>
            </a:r>
          </a:p>
        </p:txBody>
      </p:sp>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1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622066"/>
            <a:ext cx="6369053" cy="1661993"/>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Line 11:  Reduce Claim If:</a:t>
            </a: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Security deposit kept for improper notice.</a:t>
            </a:r>
          </a:p>
          <a:p>
            <a:pPr marL="742950" lvl="1" indent="-285750">
              <a:buFont typeface="Arial" panose="020B0604020202020204" pitchFamily="34" charset="0"/>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Incorrect security deposit collected at move-in.</a:t>
            </a:r>
          </a:p>
          <a:p>
            <a:pPr marL="742950" lvl="1" indent="-285750">
              <a:buFont typeface="Arial" panose="020B0604020202020204" pitchFamily="34" charset="0"/>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Rent charged beyond move out for improper notice.</a:t>
            </a: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6609245"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Security Deposit Allocation</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95800"/>
            <a:ext cx="7651377" cy="102562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91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622066"/>
            <a:ext cx="6369053" cy="1754326"/>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Verify Security Deposit:</a:t>
            </a: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Submit SIGNED move-in 50059 showing security deposit.</a:t>
            </a:r>
          </a:p>
          <a:p>
            <a:pPr marL="742950" lvl="1" indent="-285750">
              <a:buFont typeface="Arial" panose="020B0604020202020204" pitchFamily="34" charset="0"/>
              <a:buChar char="•"/>
            </a:pPr>
            <a:endParaRPr lang="en-US" sz="22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Submit proof of security deposit collected.</a:t>
            </a: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6609245"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Security Deposit Allocation</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19600"/>
            <a:ext cx="7339506" cy="110049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293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622066"/>
            <a:ext cx="6369053" cy="1661993"/>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Security Deposit Disposition:</a:t>
            </a:r>
            <a:endParaRPr lang="en-US" sz="2000" dirty="0">
              <a:solidFill>
                <a:srgbClr val="000000"/>
              </a:solidFill>
              <a:latin typeface="DokChampa" panose="020B0604020202020204" pitchFamily="34" charset="-34"/>
              <a:cs typeface="DokChampa" panose="020B0604020202020204" pitchFamily="34" charset="-34"/>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Move-out date;</a:t>
            </a:r>
          </a:p>
          <a:p>
            <a:pPr marL="742950" lvl="1" indent="-285750">
              <a:buFont typeface="Arial" panose="020B0604020202020204" pitchFamily="34" charset="0"/>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Security deposit collected plus interest;</a:t>
            </a:r>
          </a:p>
          <a:p>
            <a:pPr marL="742950" lvl="1" indent="-285750">
              <a:buFont typeface="Arial" panose="020B0604020202020204" pitchFamily="34" charset="0"/>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Amount returned and any charges withheld.</a:t>
            </a: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6609245"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Security Deposit Allocation</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0"/>
            <a:ext cx="7355541" cy="9144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267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046275" y="554596"/>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46275" y="0"/>
            <a:ext cx="5720036" cy="492443"/>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Sample Security Deposit Disposition:</a:t>
            </a:r>
            <a:endParaRPr lang="en-US" sz="26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732748"/>
            <a:ext cx="5500414" cy="54864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83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622067"/>
            <a:ext cx="5831932" cy="2000548"/>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Maintenance Log:</a:t>
            </a:r>
            <a:endParaRPr lang="en-US" sz="2000" dirty="0">
              <a:solidFill>
                <a:srgbClr val="000000"/>
              </a:solidFill>
              <a:latin typeface="DokChampa" panose="020B0604020202020204" pitchFamily="34" charset="-34"/>
              <a:cs typeface="DokChampa" panose="020B0604020202020204" pitchFamily="34" charset="-34"/>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Move-Out date;</a:t>
            </a:r>
          </a:p>
          <a:p>
            <a:pPr marL="742950" lvl="1" indent="-285750">
              <a:buFont typeface="Arial" panose="020B0604020202020204" pitchFamily="34" charset="0"/>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Ready for occupancy date;</a:t>
            </a:r>
          </a:p>
          <a:p>
            <a:pPr marL="742950" lvl="1" indent="-285750">
              <a:buFont typeface="Arial" panose="020B0604020202020204" pitchFamily="34" charset="0"/>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200" b="1" dirty="0">
                <a:solidFill>
                  <a:srgbClr val="000000"/>
                </a:solidFill>
                <a:latin typeface="Microsoft Yi Baiti" panose="03000500000000000000" pitchFamily="66" charset="0"/>
                <a:ea typeface="Microsoft Yi Baiti" panose="03000500000000000000" pitchFamily="66" charset="0"/>
              </a:rPr>
              <a:t>Ensure dates match HUD-52671</a:t>
            </a:r>
            <a:r>
              <a:rPr lang="en-US" sz="2200" dirty="0">
                <a:solidFill>
                  <a:srgbClr val="000000"/>
                </a:solidFill>
                <a:latin typeface="DokChampa" panose="020B0604020202020204" pitchFamily="34" charset="-34"/>
                <a:cs typeface="DokChampa" panose="020B0604020202020204" pitchFamily="34" charset="-34"/>
              </a:rPr>
              <a:t>.</a:t>
            </a:r>
          </a:p>
          <a:p>
            <a:pPr marL="742950" lvl="1" indent="-285750">
              <a:buFont typeface="Arial" panose="020B0604020202020204" pitchFamily="34" charset="0"/>
              <a:buChar char="•"/>
            </a:pPr>
            <a:endParaRPr lang="en-US" sz="22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598433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Unit Maintenance Log</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567" y="4363264"/>
            <a:ext cx="5915454" cy="138283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35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rot="692413">
            <a:off x="6165865" y="1885796"/>
            <a:ext cx="2500651" cy="1361339"/>
          </a:xfrm>
          <a:prstGeom prst="ellipse">
            <a:avLst/>
          </a:prstGeom>
          <a:solidFill>
            <a:schemeClr val="bg1"/>
          </a:solidFill>
          <a:ln w="28575">
            <a:solidFill>
              <a:schemeClr val="accent6">
                <a:lumMod val="7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769885" y="706996"/>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9941" y="152400"/>
            <a:ext cx="598433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Unit Maintenance Log</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088814"/>
            <a:ext cx="4831934" cy="50673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rot="622179">
            <a:off x="6319258" y="2022831"/>
            <a:ext cx="2193867" cy="1154162"/>
          </a:xfrm>
          <a:prstGeom prst="rect">
            <a:avLst/>
          </a:prstGeom>
          <a:noFill/>
        </p:spPr>
        <p:txBody>
          <a:bodyPr wrap="square" rtlCol="0">
            <a:spAutoFit/>
          </a:bodyPr>
          <a:lstStyle/>
          <a:p>
            <a:pPr algn="ctr"/>
            <a:r>
              <a:rPr lang="en-US" sz="2300" b="1" dirty="0">
                <a:solidFill>
                  <a:srgbClr val="000000"/>
                </a:solidFill>
                <a:latin typeface="Estrangelo Edessa" panose="03080600000000000000" pitchFamily="66" charset="0"/>
                <a:ea typeface="Verdana" panose="020B0604030504040204" pitchFamily="34" charset="0"/>
                <a:cs typeface="Estrangelo Edessa" panose="03080600000000000000" pitchFamily="66" charset="0"/>
              </a:rPr>
              <a:t>Ensure dates match HUD-52671!</a:t>
            </a:r>
          </a:p>
        </p:txBody>
      </p:sp>
    </p:spTree>
    <p:extLst>
      <p:ext uri="{BB962C8B-B14F-4D97-AF65-F5344CB8AC3E}">
        <p14:creationId xmlns:p14="http://schemas.microsoft.com/office/powerpoint/2010/main" val="235322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70021" y="609600"/>
            <a:ext cx="3643946" cy="923330"/>
          </a:xfrm>
          <a:prstGeom prst="rect">
            <a:avLst/>
          </a:prstGeom>
        </p:spPr>
        <p:txBody>
          <a:bodyPr wrap="none">
            <a:spAutoFit/>
          </a:bodyPr>
          <a:lstStyle/>
          <a:p>
            <a:r>
              <a:rPr lang="en-US" sz="5400" b="1"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Questions</a:t>
            </a:r>
            <a:r>
              <a:rPr lang="en-US" sz="4800"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endParaRPr lang="en-US" sz="4800" dirty="0"/>
          </a:p>
        </p:txBody>
      </p:sp>
      <p:pic>
        <p:nvPicPr>
          <p:cNvPr id="1027" name="Picture 3" descr="C:\Users\jessicam\Downloads\confusion-27657_1280.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52800" y="2438400"/>
            <a:ext cx="2542477" cy="25424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990600" y="1597979"/>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8" name="Picture 9"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7"/>
                                        </p:tgtEl>
                                      </p:cBhvr>
                                    </p:animEffect>
                                    <p:animScale>
                                      <p:cBhvr>
                                        <p:cTn id="7"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6129" y="2238294"/>
            <a:ext cx="6369053" cy="4385816"/>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The Wait List</a:t>
            </a:r>
            <a:r>
              <a:rPr lang="en-US" sz="2000" dirty="0">
                <a:solidFill>
                  <a:srgbClr val="000000"/>
                </a:solidFill>
                <a:latin typeface="DokChampa" panose="020B0604020202020204" pitchFamily="34" charset="-34"/>
                <a:cs typeface="DokChampa" panose="020B0604020202020204" pitchFamily="34" charset="-34"/>
              </a:rPr>
              <a:t>: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Must</a:t>
            </a:r>
            <a:r>
              <a:rPr lang="en-US" sz="2000" dirty="0">
                <a:solidFill>
                  <a:srgbClr val="000000"/>
                </a:solidFill>
                <a:latin typeface="DokChampa" panose="020B0604020202020204" pitchFamily="34" charset="-34"/>
                <a:cs typeface="DokChampa" panose="020B0604020202020204" pitchFamily="34" charset="-34"/>
              </a:rPr>
              <a:t> include:</a:t>
            </a: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a:p>
            <a:pPr marL="800100" lvl="1" indent="-342900">
              <a:buFont typeface="Wingdings" panose="05000000000000000000" pitchFamily="2" charset="2"/>
              <a:buChar char="ü"/>
            </a:pPr>
            <a:r>
              <a:rPr lang="en-US" sz="2400" b="1" dirty="0">
                <a:solidFill>
                  <a:srgbClr val="000000"/>
                </a:solidFill>
                <a:latin typeface="Microsoft Yi Baiti" panose="03000500000000000000" pitchFamily="66" charset="0"/>
                <a:ea typeface="Microsoft Yi Baiti" panose="03000500000000000000" pitchFamily="66" charset="0"/>
              </a:rPr>
              <a:t>Date &amp; time of application;</a:t>
            </a:r>
          </a:p>
          <a:p>
            <a:pPr marL="742950" lvl="1" indent="-285750">
              <a:buFont typeface="Wingdings" panose="05000000000000000000" pitchFamily="2" charset="2"/>
              <a:buChar char="ü"/>
            </a:pPr>
            <a:endParaRPr lang="en-US" sz="800" b="1" dirty="0">
              <a:solidFill>
                <a:srgbClr val="000000"/>
              </a:solidFill>
              <a:latin typeface="Microsoft Yi Baiti" panose="03000500000000000000" pitchFamily="66" charset="0"/>
              <a:ea typeface="Microsoft Yi Baiti" panose="03000500000000000000" pitchFamily="66" charset="0"/>
            </a:endParaRPr>
          </a:p>
          <a:p>
            <a:pPr marL="800100" lvl="1" indent="-342900">
              <a:buFont typeface="Wingdings" panose="05000000000000000000" pitchFamily="2" charset="2"/>
              <a:buChar char="ü"/>
            </a:pPr>
            <a:r>
              <a:rPr lang="en-US" sz="2400" b="1" dirty="0">
                <a:solidFill>
                  <a:srgbClr val="000000"/>
                </a:solidFill>
                <a:latin typeface="Microsoft Yi Baiti" panose="03000500000000000000" pitchFamily="66" charset="0"/>
                <a:ea typeface="Microsoft Yi Baiti" panose="03000500000000000000" pitchFamily="66" charset="0"/>
              </a:rPr>
              <a:t>Head of household;</a:t>
            </a:r>
          </a:p>
          <a:p>
            <a:pPr marL="742950" lvl="1" indent="-285750">
              <a:buFont typeface="Wingdings" panose="05000000000000000000" pitchFamily="2" charset="2"/>
              <a:buChar char="ü"/>
            </a:pPr>
            <a:endParaRPr lang="en-US" sz="800" b="1" dirty="0">
              <a:solidFill>
                <a:srgbClr val="000000"/>
              </a:solidFill>
              <a:latin typeface="Microsoft Yi Baiti" panose="03000500000000000000" pitchFamily="66" charset="0"/>
              <a:ea typeface="Microsoft Yi Baiti" panose="03000500000000000000" pitchFamily="66" charset="0"/>
            </a:endParaRPr>
          </a:p>
          <a:p>
            <a:pPr marL="800100" lvl="1" indent="-342900">
              <a:buFont typeface="Wingdings" panose="05000000000000000000" pitchFamily="2" charset="2"/>
              <a:buChar char="ü"/>
            </a:pPr>
            <a:r>
              <a:rPr lang="en-US" sz="2400" b="1" dirty="0">
                <a:solidFill>
                  <a:srgbClr val="000000"/>
                </a:solidFill>
                <a:latin typeface="Microsoft Yi Baiti" panose="03000500000000000000" pitchFamily="66" charset="0"/>
                <a:ea typeface="Microsoft Yi Baiti" panose="03000500000000000000" pitchFamily="66" charset="0"/>
              </a:rPr>
              <a:t>Unit size;</a:t>
            </a:r>
          </a:p>
          <a:p>
            <a:pPr marL="742950" lvl="1" indent="-285750">
              <a:buFont typeface="Wingdings" panose="05000000000000000000" pitchFamily="2" charset="2"/>
              <a:buChar char="ü"/>
            </a:pPr>
            <a:endParaRPr lang="en-US" sz="800" b="1" dirty="0">
              <a:solidFill>
                <a:srgbClr val="000000"/>
              </a:solidFill>
              <a:latin typeface="Microsoft Yi Baiti" panose="03000500000000000000" pitchFamily="66" charset="0"/>
              <a:ea typeface="Microsoft Yi Baiti" panose="03000500000000000000" pitchFamily="66" charset="0"/>
            </a:endParaRPr>
          </a:p>
          <a:p>
            <a:pPr marL="800100" lvl="1" indent="-342900">
              <a:buFont typeface="Wingdings" panose="05000000000000000000" pitchFamily="2" charset="2"/>
              <a:buChar char="ü"/>
            </a:pPr>
            <a:r>
              <a:rPr lang="en-US" sz="2400" b="1" dirty="0">
                <a:solidFill>
                  <a:srgbClr val="000000"/>
                </a:solidFill>
                <a:latin typeface="Microsoft Yi Baiti" panose="03000500000000000000" pitchFamily="66" charset="0"/>
                <a:ea typeface="Microsoft Yi Baiti" panose="03000500000000000000" pitchFamily="66" charset="0"/>
              </a:rPr>
              <a:t>Income level;</a:t>
            </a:r>
          </a:p>
          <a:p>
            <a:pPr marL="742950" lvl="1" indent="-285750">
              <a:buFont typeface="Wingdings" panose="05000000000000000000" pitchFamily="2" charset="2"/>
              <a:buChar char="ü"/>
            </a:pPr>
            <a:endParaRPr lang="en-US" sz="800" b="1" dirty="0">
              <a:solidFill>
                <a:srgbClr val="000000"/>
              </a:solidFill>
              <a:latin typeface="Microsoft Yi Baiti" panose="03000500000000000000" pitchFamily="66" charset="0"/>
              <a:ea typeface="Microsoft Yi Baiti" panose="03000500000000000000" pitchFamily="66" charset="0"/>
            </a:endParaRPr>
          </a:p>
          <a:p>
            <a:pPr marL="800100" lvl="1" indent="-342900">
              <a:buFont typeface="Wingdings" panose="05000000000000000000" pitchFamily="2" charset="2"/>
              <a:buChar char="ü"/>
            </a:pPr>
            <a:r>
              <a:rPr lang="en-US" sz="2400" b="1" dirty="0">
                <a:solidFill>
                  <a:srgbClr val="000000"/>
                </a:solidFill>
                <a:latin typeface="Microsoft Yi Baiti" panose="03000500000000000000" pitchFamily="66" charset="0"/>
                <a:ea typeface="Microsoft Yi Baiti" panose="03000500000000000000" pitchFamily="66" charset="0"/>
              </a:rPr>
              <a:t>Need for accessible unit;</a:t>
            </a:r>
          </a:p>
          <a:p>
            <a:pPr marL="742950" lvl="1" indent="-285750">
              <a:buFont typeface="Wingdings" panose="05000000000000000000" pitchFamily="2" charset="2"/>
              <a:buChar char="ü"/>
            </a:pPr>
            <a:endParaRPr lang="en-US" sz="800" b="1" dirty="0">
              <a:solidFill>
                <a:srgbClr val="000000"/>
              </a:solidFill>
              <a:latin typeface="Microsoft Yi Baiti" panose="03000500000000000000" pitchFamily="66" charset="0"/>
              <a:ea typeface="Microsoft Yi Baiti" panose="03000500000000000000" pitchFamily="66" charset="0"/>
            </a:endParaRPr>
          </a:p>
          <a:p>
            <a:pPr marL="800100" lvl="1" indent="-342900">
              <a:buFont typeface="Wingdings" panose="05000000000000000000" pitchFamily="2" charset="2"/>
              <a:buChar char="ü"/>
            </a:pPr>
            <a:r>
              <a:rPr lang="en-US" sz="2400" b="1" dirty="0">
                <a:solidFill>
                  <a:srgbClr val="000000"/>
                </a:solidFill>
                <a:latin typeface="Microsoft Yi Baiti" panose="03000500000000000000" pitchFamily="66" charset="0"/>
                <a:ea typeface="Microsoft Yi Baiti" panose="03000500000000000000" pitchFamily="66" charset="0"/>
              </a:rPr>
              <a:t>Removed/rejected date &amp; time;</a:t>
            </a:r>
          </a:p>
          <a:p>
            <a:pPr marL="742950" lvl="1" indent="-285750">
              <a:buFont typeface="Wingdings" panose="05000000000000000000" pitchFamily="2" charset="2"/>
              <a:buChar char="ü"/>
            </a:pPr>
            <a:endParaRPr lang="en-US" sz="800" b="1" dirty="0">
              <a:solidFill>
                <a:srgbClr val="000000"/>
              </a:solidFill>
              <a:latin typeface="Microsoft Yi Baiti" panose="03000500000000000000" pitchFamily="66" charset="0"/>
              <a:ea typeface="Microsoft Yi Baiti" panose="03000500000000000000" pitchFamily="66" charset="0"/>
            </a:endParaRPr>
          </a:p>
          <a:p>
            <a:pPr marL="800100" lvl="1" indent="-342900">
              <a:buFont typeface="Wingdings" panose="05000000000000000000" pitchFamily="2" charset="2"/>
              <a:buChar char="ü"/>
            </a:pPr>
            <a:r>
              <a:rPr lang="en-US" sz="2400" b="1" dirty="0">
                <a:solidFill>
                  <a:srgbClr val="000000"/>
                </a:solidFill>
                <a:latin typeface="Microsoft Yi Baiti" panose="03000500000000000000" pitchFamily="66" charset="0"/>
                <a:ea typeface="Microsoft Yi Baiti" panose="03000500000000000000" pitchFamily="66" charset="0"/>
              </a:rPr>
              <a:t>Move-in date;</a:t>
            </a:r>
          </a:p>
          <a:p>
            <a:pPr marL="742950" lvl="1" indent="-285750">
              <a:buFont typeface="Wingdings" panose="05000000000000000000" pitchFamily="2" charset="2"/>
              <a:buChar char="ü"/>
            </a:pPr>
            <a:endParaRPr lang="en-US" sz="800" b="1" dirty="0">
              <a:solidFill>
                <a:srgbClr val="000000"/>
              </a:solidFill>
              <a:latin typeface="Microsoft Yi Baiti" panose="03000500000000000000" pitchFamily="66" charset="0"/>
              <a:ea typeface="Microsoft Yi Baiti" panose="03000500000000000000" pitchFamily="66" charset="0"/>
            </a:endParaRPr>
          </a:p>
          <a:p>
            <a:pPr marL="800100" lvl="1" indent="-342900">
              <a:buFont typeface="Wingdings" panose="05000000000000000000" pitchFamily="2" charset="2"/>
              <a:buChar char="ü"/>
            </a:pPr>
            <a:r>
              <a:rPr lang="en-US" sz="2400" b="1" dirty="0">
                <a:solidFill>
                  <a:srgbClr val="000000"/>
                </a:solidFill>
                <a:latin typeface="Microsoft Yi Baiti" panose="03000500000000000000" pitchFamily="66" charset="0"/>
                <a:ea typeface="Microsoft Yi Baiti" panose="03000500000000000000" pitchFamily="66" charset="0"/>
              </a:rPr>
              <a:t>Preferences (if applicable).</a:t>
            </a:r>
          </a:p>
        </p:txBody>
      </p:sp>
      <p:cxnSp>
        <p:nvCxnSpPr>
          <p:cNvPr id="13" name="Straight Arrow Connector 12"/>
          <p:cNvCxnSpPr/>
          <p:nvPr/>
        </p:nvCxnSpPr>
        <p:spPr>
          <a:xfrm>
            <a:off x="912157" y="22098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603908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Wait List Management</a:t>
            </a:r>
          </a:p>
        </p:txBody>
      </p:sp>
    </p:spTree>
    <p:extLst>
      <p:ext uri="{BB962C8B-B14F-4D97-AF65-F5344CB8AC3E}">
        <p14:creationId xmlns:p14="http://schemas.microsoft.com/office/powerpoint/2010/main" val="40670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2908489"/>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The Wait List</a:t>
            </a:r>
            <a:r>
              <a:rPr lang="en-US" sz="2000" dirty="0">
                <a:solidFill>
                  <a:srgbClr val="000000"/>
                </a:solidFill>
                <a:latin typeface="DokChampa" panose="020B0604020202020204" pitchFamily="34" charset="-34"/>
                <a:cs typeface="DokChampa" panose="020B0604020202020204" pitchFamily="34" charset="-34"/>
              </a:rPr>
              <a:t>: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Tips:</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742950" lvl="1" indent="-285750">
              <a:buFont typeface="Arial" panose="020B0604020202020204" pitchFamily="34" charset="0"/>
              <a:buChar char="•"/>
            </a:pPr>
            <a:r>
              <a:rPr lang="en-US" sz="2400" b="1" dirty="0">
                <a:solidFill>
                  <a:srgbClr val="000000"/>
                </a:solidFill>
                <a:latin typeface="Microsoft Yi Baiti" panose="03000500000000000000" pitchFamily="66" charset="0"/>
                <a:ea typeface="Microsoft Yi Baiti" panose="03000500000000000000" pitchFamily="66" charset="0"/>
              </a:rPr>
              <a:t>Include several pages prior to and after move-in tenant;</a:t>
            </a:r>
          </a:p>
          <a:p>
            <a:pPr marL="742950" lvl="1" indent="-285750">
              <a:buFont typeface="Arial" panose="020B0604020202020204" pitchFamily="34" charset="0"/>
              <a:buChar char="•"/>
            </a:pPr>
            <a:endParaRPr lang="en-US" sz="24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400" b="1" dirty="0">
                <a:solidFill>
                  <a:srgbClr val="000000"/>
                </a:solidFill>
                <a:latin typeface="Microsoft Yi Baiti" panose="03000500000000000000" pitchFamily="66" charset="0"/>
                <a:ea typeface="Microsoft Yi Baiti" panose="03000500000000000000" pitchFamily="66" charset="0"/>
              </a:rPr>
              <a:t>Make sure comments verify order &amp; timeliness;</a:t>
            </a:r>
          </a:p>
          <a:p>
            <a:pPr marL="742950" lvl="1" indent="-285750">
              <a:buFont typeface="Arial" panose="020B0604020202020204" pitchFamily="34" charset="0"/>
              <a:buChar char="•"/>
            </a:pPr>
            <a:endParaRPr lang="en-US" sz="2400" b="1" dirty="0">
              <a:solidFill>
                <a:srgbClr val="00000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400" b="1" dirty="0">
                <a:solidFill>
                  <a:srgbClr val="000000"/>
                </a:solidFill>
                <a:latin typeface="Microsoft Yi Baiti" panose="03000500000000000000" pitchFamily="66" charset="0"/>
                <a:ea typeface="Microsoft Yi Baiti" panose="03000500000000000000" pitchFamily="66" charset="0"/>
              </a:rPr>
              <a:t>Print wait list in application order.</a:t>
            </a: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6039089"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Wait List Management</a:t>
            </a:r>
          </a:p>
        </p:txBody>
      </p:sp>
      <p:pic>
        <p:nvPicPr>
          <p:cNvPr id="5124" name="Picture 4" descr="C:\Users\jessicam\AppData\Local\Microsoft\Windows\Temporary Internet Files\Content.IE5\8DFTJ1VM\helpful-tip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7574">
            <a:off x="6902743" y="1325924"/>
            <a:ext cx="1654192" cy="169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anim calcmode="lin" valueType="num">
                                      <p:cBhvr>
                                        <p:cTn id="18" dur="1000" fill="hold"/>
                                        <p:tgtEl>
                                          <p:spTgt spid="5124"/>
                                        </p:tgtEl>
                                        <p:attrNameLst>
                                          <p:attrName>ppt_x</p:attrName>
                                        </p:attrNameLst>
                                      </p:cBhvr>
                                      <p:tavLst>
                                        <p:tav tm="0">
                                          <p:val>
                                            <p:strVal val="#ppt_x"/>
                                          </p:val>
                                        </p:tav>
                                        <p:tav tm="100000">
                                          <p:val>
                                            <p:strVal val="#ppt_x"/>
                                          </p:val>
                                        </p:tav>
                                      </p:tavLst>
                                    </p:anim>
                                    <p:anim calcmode="lin" valueType="num">
                                      <p:cBhvr>
                                        <p:cTn id="1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707886"/>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AFHMP Requirements</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r>
              <a:rPr lang="en-US" sz="2400" b="1" dirty="0">
                <a:solidFill>
                  <a:srgbClr val="000000"/>
                </a:solidFill>
                <a:latin typeface="Microsoft Yi Baiti" panose="03000500000000000000" pitchFamily="66" charset="0"/>
                <a:ea typeface="Microsoft Yi Baiti" panose="03000500000000000000" pitchFamily="66" charset="0"/>
              </a:rPr>
              <a:t>Marketing and updating</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5341014"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Checklist Review: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Marketing Efforts</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683" y="3195250"/>
            <a:ext cx="5573413" cy="251975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417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142" y="2590800"/>
            <a:ext cx="6449458" cy="3539430"/>
          </a:xfrm>
          <a:prstGeom prst="rect">
            <a:avLst/>
          </a:prstGeom>
        </p:spPr>
        <p:txBody>
          <a:bodyPr wrap="square">
            <a:spAutoFit/>
          </a:bodyPr>
          <a:lstStyle/>
          <a:p>
            <a:r>
              <a:rPr lang="en-US" sz="2400" b="1" dirty="0">
                <a:latin typeface="Microsoft Yi Baiti" panose="03000500000000000000" pitchFamily="66" charset="0"/>
                <a:ea typeface="Microsoft Yi Baiti" panose="03000500000000000000" pitchFamily="66" charset="0"/>
              </a:rPr>
              <a:t>Timeframes</a:t>
            </a:r>
          </a:p>
          <a:p>
            <a:endParaRPr lang="en-US" sz="2400" b="1" dirty="0">
              <a:latin typeface="Microsoft Yi Baiti" panose="03000500000000000000" pitchFamily="66" charset="0"/>
              <a:ea typeface="Microsoft Yi Baiti" panose="03000500000000000000" pitchFamily="66" charset="0"/>
            </a:endParaRPr>
          </a:p>
          <a:p>
            <a:endParaRPr lang="en-US" sz="1600" b="1" dirty="0">
              <a:latin typeface="Microsoft Yi Baiti" panose="03000500000000000000" pitchFamily="66" charset="0"/>
              <a:ea typeface="Microsoft Yi Baiti" panose="03000500000000000000" pitchFamily="66" charset="0"/>
            </a:endParaRPr>
          </a:p>
          <a:p>
            <a:r>
              <a:rPr lang="en-US" sz="2400" b="1" dirty="0">
                <a:latin typeface="Microsoft Yi Baiti" panose="03000500000000000000" pitchFamily="66" charset="0"/>
                <a:ea typeface="Microsoft Yi Baiti" panose="03000500000000000000" pitchFamily="66" charset="0"/>
              </a:rPr>
              <a:t>Checklist Review (Regular Vacancy Claims)</a:t>
            </a:r>
          </a:p>
          <a:p>
            <a:endParaRPr lang="en-US" sz="2400" b="1" dirty="0">
              <a:latin typeface="Microsoft Yi Baiti" panose="03000500000000000000" pitchFamily="66" charset="0"/>
              <a:ea typeface="Microsoft Yi Baiti" panose="03000500000000000000" pitchFamily="66" charset="0"/>
            </a:endParaRPr>
          </a:p>
          <a:p>
            <a:endParaRPr lang="en-US" sz="1600" b="1" dirty="0">
              <a:latin typeface="Microsoft Yi Baiti" panose="03000500000000000000" pitchFamily="66" charset="0"/>
              <a:ea typeface="Microsoft Yi Baiti" panose="03000500000000000000" pitchFamily="66" charset="0"/>
            </a:endParaRPr>
          </a:p>
          <a:p>
            <a:r>
              <a:rPr lang="en-US" sz="2400" b="1" dirty="0">
                <a:latin typeface="Microsoft Yi Baiti" panose="03000500000000000000" pitchFamily="66" charset="0"/>
                <a:ea typeface="Microsoft Yi Baiti" panose="03000500000000000000" pitchFamily="66" charset="0"/>
              </a:rPr>
              <a:t>Quiz</a:t>
            </a:r>
          </a:p>
          <a:p>
            <a:endParaRPr lang="en-US" sz="2400" b="1" dirty="0">
              <a:latin typeface="Microsoft Yi Baiti" panose="03000500000000000000" pitchFamily="66" charset="0"/>
              <a:ea typeface="Microsoft Yi Baiti" panose="03000500000000000000" pitchFamily="66" charset="0"/>
            </a:endParaRPr>
          </a:p>
          <a:p>
            <a:endParaRPr lang="en-US" sz="1600" b="1" dirty="0">
              <a:latin typeface="Microsoft Yi Baiti" panose="03000500000000000000" pitchFamily="66" charset="0"/>
              <a:ea typeface="Microsoft Yi Baiti" panose="03000500000000000000" pitchFamily="66" charset="0"/>
            </a:endParaRPr>
          </a:p>
          <a:p>
            <a:r>
              <a:rPr lang="en-US" sz="2400" b="1" dirty="0">
                <a:latin typeface="Microsoft Yi Baiti" panose="03000500000000000000" pitchFamily="66" charset="0"/>
                <a:ea typeface="Microsoft Yi Baiti" panose="03000500000000000000" pitchFamily="66" charset="0"/>
              </a:rPr>
              <a:t>Helpful Tips</a:t>
            </a:r>
            <a:endParaRPr lang="en-US" sz="2400" dirty="0">
              <a:latin typeface="Microsoft Yi Baiti" panose="03000500000000000000" pitchFamily="66" charset="0"/>
              <a:ea typeface="Microsoft Yi Baiti" panose="03000500000000000000" pitchFamily="66" charset="0"/>
            </a:endParaRPr>
          </a:p>
        </p:txBody>
      </p:sp>
      <p:sp>
        <p:nvSpPr>
          <p:cNvPr id="6" name="TextBox 5"/>
          <p:cNvSpPr txBox="1"/>
          <p:nvPr/>
        </p:nvSpPr>
        <p:spPr>
          <a:xfrm>
            <a:off x="685800" y="1447800"/>
            <a:ext cx="3655873"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Training Agenda:</a:t>
            </a:r>
          </a:p>
        </p:txBody>
      </p:sp>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essicam\AppData\Local\Microsoft\Windows\Temporary Internet Files\Content.IE5\8DFTJ1VM\Calendar-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3903" y="2519641"/>
            <a:ext cx="491494" cy="556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7" descr="C:\Users\jessicam\AppData\Local\Microsoft\Windows\Temporary Internet Files\Content.IE5\22WM3BF3\821px-Red_Checkmark.svg[1].png"/>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1283554" y="3548530"/>
            <a:ext cx="460893" cy="451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jessicam\AppData\Local\Microsoft\Windows\Temporary Internet Files\Content.IE5\8DFTJ1VM\quiz-2-md[1].png"/>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a:off x="1283554" y="4483483"/>
            <a:ext cx="548589" cy="554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4" descr="C:\Users\jessicam\AppData\Local\Microsoft\Windows\Temporary Internet Files\Content.IE5\4YC1ER7S\HELP[1].png"/>
          <p:cNvPicPr>
            <a:picLocks noChangeAspect="1" noChangeArrowheads="1"/>
          </p:cNvPicPr>
          <p:nvPr/>
        </p:nvPicPr>
        <p:blipFill>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162751" y="5446816"/>
            <a:ext cx="688168" cy="688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fade">
                                      <p:cBhvr>
                                        <p:cTn id="27" dur="1000"/>
                                        <p:tgtEl>
                                          <p:spTgt spid="1031"/>
                                        </p:tgtEl>
                                      </p:cBhvr>
                                    </p:animEffect>
                                    <p:anim calcmode="lin" valueType="num">
                                      <p:cBhvr>
                                        <p:cTn id="28" dur="1000" fill="hold"/>
                                        <p:tgtEl>
                                          <p:spTgt spid="1031"/>
                                        </p:tgtEl>
                                        <p:attrNameLst>
                                          <p:attrName>ppt_x</p:attrName>
                                        </p:attrNameLst>
                                      </p:cBhvr>
                                      <p:tavLst>
                                        <p:tav tm="0">
                                          <p:val>
                                            <p:strVal val="#ppt_x"/>
                                          </p:val>
                                        </p:tav>
                                        <p:tav tm="100000">
                                          <p:val>
                                            <p:strVal val="#ppt_x"/>
                                          </p:val>
                                        </p:tav>
                                      </p:tavLst>
                                    </p:anim>
                                    <p:anim calcmode="lin" valueType="num">
                                      <p:cBhvr>
                                        <p:cTn id="29" dur="1000" fill="hold"/>
                                        <p:tgtEl>
                                          <p:spTgt spid="103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70021" y="609600"/>
            <a:ext cx="3643946" cy="923330"/>
          </a:xfrm>
          <a:prstGeom prst="rect">
            <a:avLst/>
          </a:prstGeom>
        </p:spPr>
        <p:txBody>
          <a:bodyPr wrap="none">
            <a:spAutoFit/>
          </a:bodyPr>
          <a:lstStyle/>
          <a:p>
            <a:r>
              <a:rPr lang="en-US" sz="5400" b="1"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Questions</a:t>
            </a:r>
            <a:r>
              <a:rPr lang="en-US" sz="4800"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endParaRPr lang="en-US" sz="4800" dirty="0"/>
          </a:p>
        </p:txBody>
      </p:sp>
      <p:pic>
        <p:nvPicPr>
          <p:cNvPr id="1027" name="Picture 3" descr="C:\Users\jessicam\Downloads\confusion-27657_1280.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52800" y="2438400"/>
            <a:ext cx="2542477" cy="254247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990600" y="1597979"/>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8" name="Picture 9"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7"/>
                                        </p:tgtEl>
                                      </p:cBhvr>
                                    </p:animEffect>
                                    <p:animScale>
                                      <p:cBhvr>
                                        <p:cTn id="7"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ubtitle 9"/>
          <p:cNvSpPr>
            <a:spLocks noGrp="1"/>
          </p:cNvSpPr>
          <p:nvPr>
            <p:ph type="subTitle" idx="1"/>
          </p:nvPr>
        </p:nvSpPr>
        <p:spPr>
          <a:xfrm>
            <a:off x="1174376" y="1428818"/>
            <a:ext cx="1451038" cy="830997"/>
          </a:xfrm>
          <a:prstGeom prst="rect">
            <a:avLst/>
          </a:prstGeom>
        </p:spPr>
        <p:txBody>
          <a:bodyPr wrap="none">
            <a:spAutoFit/>
          </a:bodyPr>
          <a:lstStyle/>
          <a:p>
            <a:r>
              <a:rPr lang="en-US" sz="4800"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a:t>
            </a:r>
            <a:endParaRPr lang="en-US" sz="4800" dirty="0"/>
          </a:p>
        </p:txBody>
      </p:sp>
      <p:sp>
        <p:nvSpPr>
          <p:cNvPr id="11" name="TextBox 10"/>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2"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jessicam\AppData\Local\Microsoft\Windows\Temporary Internet Files\Content.IE5\8DFTJ1VM\quiz-2-md[1].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442011" y="1447800"/>
            <a:ext cx="754379"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jessicam\Downloads\quiz-2137664_1920.jp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196390" y="2590800"/>
            <a:ext cx="4106344" cy="2227999"/>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jessicam\AppData\Local\Microsoft\Windows\Temporary Internet Files\Content.IE5\8DFTJ1VM\question_mark[1].png"/>
          <p:cNvPicPr>
            <a:picLocks noChangeAspect="1" noChangeArrowheads="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artisticPencilGrayscale/>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75215" y="3156606"/>
            <a:ext cx="2871133" cy="3062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49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1000"/>
                                        <p:tgtEl>
                                          <p:spTgt spid="5123"/>
                                        </p:tgtEl>
                                      </p:cBhvr>
                                    </p:animEffect>
                                    <p:anim calcmode="lin" valueType="num">
                                      <p:cBhvr>
                                        <p:cTn id="18" dur="1000" fill="hold"/>
                                        <p:tgtEl>
                                          <p:spTgt spid="5123"/>
                                        </p:tgtEl>
                                        <p:attrNameLst>
                                          <p:attrName>ppt_x</p:attrName>
                                        </p:attrNameLst>
                                      </p:cBhvr>
                                      <p:tavLst>
                                        <p:tav tm="0">
                                          <p:val>
                                            <p:strVal val="#ppt_x"/>
                                          </p:val>
                                        </p:tav>
                                        <p:tav tm="100000">
                                          <p:val>
                                            <p:strVal val="#ppt_x"/>
                                          </p:val>
                                        </p:tav>
                                      </p:tavLst>
                                    </p:anim>
                                    <p:anim calcmode="lin" valueType="num">
                                      <p:cBhvr>
                                        <p:cTn id="1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2000"/>
                                        <p:tgtEl>
                                          <p:spTgt spid="5124"/>
                                        </p:tgtEl>
                                      </p:cBhvr>
                                    </p:animEffect>
                                    <p:anim calcmode="lin" valueType="num">
                                      <p:cBhvr>
                                        <p:cTn id="25" dur="2000" fill="hold"/>
                                        <p:tgtEl>
                                          <p:spTgt spid="5124"/>
                                        </p:tgtEl>
                                        <p:attrNameLst>
                                          <p:attrName>ppt_w</p:attrName>
                                        </p:attrNameLst>
                                      </p:cBhvr>
                                      <p:tavLst>
                                        <p:tav tm="0" fmla="#ppt_w*sin(2.5*pi*$)">
                                          <p:val>
                                            <p:fltVal val="0"/>
                                          </p:val>
                                        </p:tav>
                                        <p:tav tm="100000">
                                          <p:val>
                                            <p:fltVal val="1"/>
                                          </p:val>
                                        </p:tav>
                                      </p:tavLst>
                                    </p:anim>
                                    <p:anim calcmode="lin" valueType="num">
                                      <p:cBhvr>
                                        <p:cTn id="26" dur="2000" fill="hold"/>
                                        <p:tgtEl>
                                          <p:spTgt spid="51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3539430"/>
          </a:xfrm>
          <a:prstGeom prst="rect">
            <a:avLst/>
          </a:prstGeom>
        </p:spPr>
        <p:txBody>
          <a:bodyPr wrap="square">
            <a:spAutoFit/>
          </a:bodyPr>
          <a:lstStyle/>
          <a:p>
            <a:pPr marL="457200" lvl="0" indent="-457200">
              <a:buFont typeface="+mj-lt"/>
              <a:buAutoNum type="arabicPeriod"/>
            </a:pPr>
            <a:r>
              <a:rPr lang="en-US" sz="23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 tenant fails to give proper notice prior to moving out.  I can keep the security deposit and do not need to include it on the HUD-52671 form</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p>
          <a:p>
            <a:pPr marL="457200" lvl="0" indent="-457200">
              <a:buFont typeface="+mj-lt"/>
              <a:buAutoNum type="arabicPeriod"/>
            </a:pPr>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True?</a:t>
            </a:r>
          </a:p>
          <a:p>
            <a:pPr lvl="1"/>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False?</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10016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Test your knowledge…</a:t>
            </a:r>
          </a:p>
        </p:txBody>
      </p:sp>
      <p:pic>
        <p:nvPicPr>
          <p:cNvPr id="6146" name="Picture 2" descr="C:\Users\jessicam\AppData\Local\Microsoft\Windows\Temporary Internet Files\Content.IE5\8DFTJ1VM\Check_mark_23x20_02.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7800" y="5029200"/>
            <a:ext cx="56273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3477875"/>
          </a:xfrm>
          <a:prstGeom prst="rect">
            <a:avLst/>
          </a:prstGeom>
        </p:spPr>
        <p:txBody>
          <a:bodyPr wrap="square">
            <a:spAutoFit/>
          </a:bodyPr>
          <a:lstStyle/>
          <a:p>
            <a:pPr marL="457200" lvl="0" indent="-457200">
              <a:buFont typeface="+mj-lt"/>
              <a:buAutoNum type="arabicPeriod" startAt="2"/>
            </a:pPr>
            <a:r>
              <a:rPr lang="en-US" sz="23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 claim is received by the PBCA within 181 days from the date the unit became available for occupancy.  It is still acceptable since it was mailed out prior to 180 days:</a:t>
            </a:r>
          </a:p>
          <a:p>
            <a:pPr marL="457200" lvl="0" indent="-457200">
              <a:buFont typeface="+mj-lt"/>
              <a:buAutoNum type="arabicPeriod" startAt="2"/>
            </a:pPr>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True?</a:t>
            </a:r>
          </a:p>
          <a:p>
            <a:pPr lvl="1"/>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False?</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10016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Test your knowledge…</a:t>
            </a:r>
          </a:p>
        </p:txBody>
      </p:sp>
      <p:pic>
        <p:nvPicPr>
          <p:cNvPr id="6146" name="Picture 2" descr="C:\Users\jessicam\AppData\Local\Microsoft\Windows\Temporary Internet Files\Content.IE5\8DFTJ1VM\Check_mark_23x20_02.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1600" y="5029200"/>
            <a:ext cx="56273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9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2769989"/>
          </a:xfrm>
          <a:prstGeom prst="rect">
            <a:avLst/>
          </a:prstGeom>
        </p:spPr>
        <p:txBody>
          <a:bodyPr wrap="square">
            <a:spAutoFit/>
          </a:bodyPr>
          <a:lstStyle/>
          <a:p>
            <a:pPr marL="457200" lvl="0" indent="-457200">
              <a:buFont typeface="+mj-lt"/>
              <a:buAutoNum type="arabicPeriod" startAt="3"/>
            </a:pPr>
            <a:r>
              <a:rPr lang="en-US" sz="23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One of the HUD required items on the waiting list is the date AND time of removal:</a:t>
            </a:r>
          </a:p>
          <a:p>
            <a:pPr marL="457200" lvl="0" indent="-457200">
              <a:buFont typeface="+mj-lt"/>
              <a:buAutoNum type="arabicPeriod" startAt="3"/>
            </a:pPr>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True?</a:t>
            </a:r>
          </a:p>
          <a:p>
            <a:pPr lvl="1"/>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False?</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10016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Test your knowledge…</a:t>
            </a:r>
          </a:p>
        </p:txBody>
      </p:sp>
      <p:pic>
        <p:nvPicPr>
          <p:cNvPr id="9" name="Picture 2" descr="C:\Users\jessicam\AppData\Local\Microsoft\Windows\Temporary Internet Files\Content.IE5\8DFTJ1VM\Check_mark_23x20_02.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5030" y="3524836"/>
            <a:ext cx="56273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3831818"/>
          </a:xfrm>
          <a:prstGeom prst="rect">
            <a:avLst/>
          </a:prstGeom>
        </p:spPr>
        <p:txBody>
          <a:bodyPr wrap="square">
            <a:spAutoFit/>
          </a:bodyPr>
          <a:lstStyle/>
          <a:p>
            <a:pPr marL="457200" lvl="0" indent="-457200">
              <a:buFont typeface="+mj-lt"/>
              <a:buAutoNum type="arabicPeriod" startAt="4"/>
            </a:pPr>
            <a:r>
              <a:rPr lang="en-US" sz="23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 tenant moved out of a unit leaving it extremely clean and ready for occupancy immediately.  Another tenant moved in the following day.  A vacancy claim can be filed claiming the one day: </a:t>
            </a:r>
          </a:p>
          <a:p>
            <a:pPr marL="457200" lvl="0" indent="-457200">
              <a:buFont typeface="+mj-lt"/>
              <a:buAutoNum type="arabicPeriod" startAt="4"/>
            </a:pPr>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True?</a:t>
            </a:r>
          </a:p>
          <a:p>
            <a:pPr lvl="1"/>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False?</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10016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Test your knowledge…</a:t>
            </a:r>
          </a:p>
        </p:txBody>
      </p:sp>
      <p:pic>
        <p:nvPicPr>
          <p:cNvPr id="9" name="Picture 2" descr="C:\Users\jessicam\AppData\Local\Microsoft\Windows\Temporary Internet Files\Content.IE5\8DFTJ1VM\Check_mark_23x20_02.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5030" y="5360735"/>
            <a:ext cx="56273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6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3477875"/>
          </a:xfrm>
          <a:prstGeom prst="rect">
            <a:avLst/>
          </a:prstGeom>
        </p:spPr>
        <p:txBody>
          <a:bodyPr wrap="square">
            <a:spAutoFit/>
          </a:bodyPr>
          <a:lstStyle/>
          <a:p>
            <a:pPr marL="457200" lvl="0" indent="-457200">
              <a:buFont typeface="+mj-lt"/>
              <a:buAutoNum type="arabicPeriod" startAt="5"/>
            </a:pPr>
            <a:r>
              <a:rPr lang="en-US" sz="23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After reviewing the documentation it was determined that only part of the security deposit was collected from the tenant.  This special claim would therefore be denied: </a:t>
            </a:r>
          </a:p>
          <a:p>
            <a:pPr marL="457200" lvl="0" indent="-457200">
              <a:buFont typeface="+mj-lt"/>
              <a:buAutoNum type="arabicPeriod" startAt="5"/>
            </a:pPr>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True?</a:t>
            </a:r>
          </a:p>
          <a:p>
            <a:pPr lvl="1"/>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False?</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10016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Test your knowledge…</a:t>
            </a:r>
          </a:p>
        </p:txBody>
      </p:sp>
      <p:pic>
        <p:nvPicPr>
          <p:cNvPr id="9" name="Picture 2" descr="C:\Users\jessicam\AppData\Local\Microsoft\Windows\Temporary Internet Files\Content.IE5\8DFTJ1VM\Check_mark_23x20_02.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5030" y="5001988"/>
            <a:ext cx="56273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2769989"/>
          </a:xfrm>
          <a:prstGeom prst="rect">
            <a:avLst/>
          </a:prstGeom>
        </p:spPr>
        <p:txBody>
          <a:bodyPr wrap="square">
            <a:spAutoFit/>
          </a:bodyPr>
          <a:lstStyle/>
          <a:p>
            <a:pPr marL="457200" lvl="0" indent="-457200">
              <a:buFont typeface="+mj-lt"/>
              <a:buAutoNum type="arabicPeriod" startAt="6"/>
            </a:pPr>
            <a:r>
              <a:rPr lang="en-US" sz="23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 ledger is sufficient to prove the security deposit collected at move-in:</a:t>
            </a:r>
          </a:p>
          <a:p>
            <a:pPr marL="457200" lvl="0" indent="-457200">
              <a:buFont typeface="+mj-lt"/>
              <a:buAutoNum type="arabicPeriod" startAt="6"/>
            </a:pPr>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True?</a:t>
            </a:r>
          </a:p>
          <a:p>
            <a:pPr lvl="1"/>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False?</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10016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Test your knowledge…</a:t>
            </a:r>
          </a:p>
        </p:txBody>
      </p:sp>
      <p:pic>
        <p:nvPicPr>
          <p:cNvPr id="9" name="Picture 2" descr="C:\Users\jessicam\AppData\Local\Microsoft\Windows\Temporary Internet Files\Content.IE5\8DFTJ1VM\Check_mark_23x20_02.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5029" y="3533839"/>
            <a:ext cx="56273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8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3123932"/>
          </a:xfrm>
          <a:prstGeom prst="rect">
            <a:avLst/>
          </a:prstGeom>
        </p:spPr>
        <p:txBody>
          <a:bodyPr wrap="square">
            <a:spAutoFit/>
          </a:bodyPr>
          <a:lstStyle/>
          <a:p>
            <a:pPr marL="457200" lvl="0" indent="-457200">
              <a:buFont typeface="+mj-lt"/>
              <a:buAutoNum type="arabicPeriod" startAt="7"/>
            </a:pPr>
            <a:r>
              <a:rPr lang="en-US" sz="23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The property must request payment on a voucher within 90 days of the approval letter:</a:t>
            </a:r>
          </a:p>
          <a:p>
            <a:pPr marL="457200" lvl="0" indent="-457200">
              <a:buFont typeface="+mj-lt"/>
              <a:buAutoNum type="arabicPeriod" startAt="7"/>
            </a:pPr>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True?</a:t>
            </a:r>
          </a:p>
          <a:p>
            <a:pPr lvl="1"/>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False?</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10016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Test your knowledge…</a:t>
            </a:r>
          </a:p>
        </p:txBody>
      </p:sp>
      <p:pic>
        <p:nvPicPr>
          <p:cNvPr id="9" name="Picture 2" descr="C:\Users\jessicam\AppData\Local\Microsoft\Windows\Temporary Internet Files\Content.IE5\8DFTJ1VM\Check_mark_23x20_02.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5028" y="3811466"/>
            <a:ext cx="56273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67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9" y="2516200"/>
            <a:ext cx="6369053" cy="3123932"/>
          </a:xfrm>
          <a:prstGeom prst="rect">
            <a:avLst/>
          </a:prstGeom>
        </p:spPr>
        <p:txBody>
          <a:bodyPr wrap="square">
            <a:spAutoFit/>
          </a:bodyPr>
          <a:lstStyle/>
          <a:p>
            <a:pPr marL="457200" lvl="0" indent="-457200">
              <a:buFont typeface="+mj-lt"/>
              <a:buAutoNum type="arabicPeriod" startAt="8"/>
            </a:pPr>
            <a:r>
              <a:rPr lang="en-US" sz="23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On my waitlist, I only need to document dates that units were offered to applicants, move-in dates, and rejected dates:</a:t>
            </a:r>
          </a:p>
          <a:p>
            <a:pPr marL="457200" lvl="0" indent="-457200">
              <a:buFont typeface="+mj-lt"/>
              <a:buAutoNum type="arabicPeriod" startAt="8"/>
            </a:pPr>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True?</a:t>
            </a:r>
          </a:p>
          <a:p>
            <a:pPr lvl="1"/>
            <a:endPar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914400" lvl="1" indent="-457200">
              <a:buFont typeface="Wingdings" panose="05000000000000000000" pitchFamily="2" charset="2"/>
              <a:buChar char="q"/>
            </a:pP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False?</a:t>
            </a:r>
          </a:p>
          <a:p>
            <a:pPr marL="285750" lvl="0" indent="-285750">
              <a:buFont typeface="Arial" panose="020B0604020202020204" pitchFamily="34" charset="0"/>
              <a:buChar char="•"/>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285750" lvl="0" indent="-285750">
              <a:buFont typeface="Arial" panose="020B0604020202020204" pitchFamily="34" charset="0"/>
              <a:buChar char="•"/>
            </a:pPr>
            <a:endParaRPr lang="en-US" sz="8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100161" cy="523220"/>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Quiz: </a:t>
            </a:r>
            <a:r>
              <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Test your knowledge…</a:t>
            </a:r>
          </a:p>
        </p:txBody>
      </p:sp>
      <p:pic>
        <p:nvPicPr>
          <p:cNvPr id="9" name="Picture 2" descr="C:\Users\jessicam\AppData\Local\Microsoft\Windows\Temporary Internet Files\Content.IE5\8DFTJ1VM\Check_mark_23x20_02.svg[1].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5028" y="4724400"/>
            <a:ext cx="56273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6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1162813" y="21336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03621" y="2414336"/>
            <a:ext cx="5368296" cy="3148264"/>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85800" y="1447800"/>
            <a:ext cx="7346370"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CMS Website:  </a:t>
            </a:r>
            <a:r>
              <a:rPr lang="en-US" sz="3200" u="sng" dirty="0">
                <a:solidFill>
                  <a:srgbClr val="0070C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www.cms-results.com</a:t>
            </a:r>
          </a:p>
        </p:txBody>
      </p:sp>
      <p:sp>
        <p:nvSpPr>
          <p:cNvPr id="11" name="Rectangle 10"/>
          <p:cNvSpPr/>
          <p:nvPr/>
        </p:nvSpPr>
        <p:spPr>
          <a:xfrm>
            <a:off x="685800" y="2229999"/>
            <a:ext cx="2404880" cy="3046988"/>
          </a:xfrm>
          <a:prstGeom prst="rect">
            <a:avLst/>
          </a:prstGeom>
        </p:spPr>
        <p:txBody>
          <a:bodyPr wrap="square">
            <a:spAutoFit/>
          </a:bodyPr>
          <a:lstStyle/>
          <a:p>
            <a:pPr marL="342900" indent="-342900">
              <a:buFont typeface="Wingdings" panose="05000000000000000000" pitchFamily="2" charset="2"/>
              <a:buChar char="q"/>
            </a:pPr>
            <a:r>
              <a:rPr lang="en-US" sz="2400" b="1" dirty="0">
                <a:latin typeface="Microsoft Yi Baiti" panose="03000500000000000000" pitchFamily="66" charset="0"/>
                <a:ea typeface="Microsoft Yi Baiti" panose="03000500000000000000" pitchFamily="66" charset="0"/>
              </a:rPr>
              <a:t>Current HUD Forms</a:t>
            </a:r>
          </a:p>
          <a:p>
            <a:pPr marL="342900" indent="-342900">
              <a:buFont typeface="Wingdings" panose="05000000000000000000" pitchFamily="2" charset="2"/>
              <a:buChar char="q"/>
            </a:pPr>
            <a:endParaRPr lang="en-US" sz="2400" b="1" dirty="0">
              <a:latin typeface="Microsoft Yi Baiti" panose="03000500000000000000" pitchFamily="66" charset="0"/>
              <a:ea typeface="Microsoft Yi Baiti" panose="03000500000000000000" pitchFamily="66" charset="0"/>
            </a:endParaRPr>
          </a:p>
          <a:p>
            <a:pPr marL="342900" indent="-342900">
              <a:buFont typeface="Wingdings" panose="05000000000000000000" pitchFamily="2" charset="2"/>
              <a:buChar char="q"/>
            </a:pPr>
            <a:r>
              <a:rPr lang="en-US" sz="2400" b="1" dirty="0">
                <a:latin typeface="Microsoft Yi Baiti" panose="03000500000000000000" pitchFamily="66" charset="0"/>
                <a:ea typeface="Microsoft Yi Baiti" panose="03000500000000000000" pitchFamily="66" charset="0"/>
              </a:rPr>
              <a:t>Processing Guide &amp; FAQs</a:t>
            </a:r>
          </a:p>
          <a:p>
            <a:pPr marL="342900" indent="-342900">
              <a:buFont typeface="Wingdings" panose="05000000000000000000" pitchFamily="2" charset="2"/>
              <a:buChar char="q"/>
            </a:pPr>
            <a:endParaRPr lang="en-US" sz="2400" b="1" dirty="0">
              <a:latin typeface="Microsoft Yi Baiti" panose="03000500000000000000" pitchFamily="66" charset="0"/>
              <a:ea typeface="Microsoft Yi Baiti" panose="03000500000000000000" pitchFamily="66" charset="0"/>
            </a:endParaRPr>
          </a:p>
          <a:p>
            <a:pPr marL="342900" indent="-342900">
              <a:buFont typeface="Wingdings" panose="05000000000000000000" pitchFamily="2" charset="2"/>
              <a:buChar char="q"/>
            </a:pPr>
            <a:r>
              <a:rPr lang="en-US" sz="2400" b="1" dirty="0">
                <a:latin typeface="Microsoft Yi Baiti" panose="03000500000000000000" pitchFamily="66" charset="0"/>
                <a:ea typeface="Microsoft Yi Baiti" panose="03000500000000000000" pitchFamily="66" charset="0"/>
              </a:rPr>
              <a:t>Special Claims Checklist</a:t>
            </a:r>
            <a:endParaRPr lang="en-US" sz="2400" dirty="0">
              <a:latin typeface="Microsoft Yi Baiti" panose="03000500000000000000" pitchFamily="66" charset="0"/>
              <a:ea typeface="Microsoft Yi Baiti" panose="03000500000000000000" pitchFamily="66" charset="0"/>
            </a:endParaRPr>
          </a:p>
        </p:txBody>
      </p:sp>
      <p:sp>
        <p:nvSpPr>
          <p:cNvPr id="2" name="Oval 1"/>
          <p:cNvSpPr/>
          <p:nvPr/>
        </p:nvSpPr>
        <p:spPr>
          <a:xfrm>
            <a:off x="4820652" y="3250527"/>
            <a:ext cx="589547" cy="407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3" name="Picture 9"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ubtitle 9"/>
          <p:cNvSpPr>
            <a:spLocks noGrp="1"/>
          </p:cNvSpPr>
          <p:nvPr>
            <p:ph type="subTitle" idx="1"/>
          </p:nvPr>
        </p:nvSpPr>
        <p:spPr>
          <a:xfrm>
            <a:off x="1196390" y="1447800"/>
            <a:ext cx="3403239" cy="830997"/>
          </a:xfrm>
          <a:prstGeom prst="rect">
            <a:avLst/>
          </a:prstGeom>
        </p:spPr>
        <p:txBody>
          <a:bodyPr wrap="none">
            <a:spAutoFit/>
          </a:bodyPr>
          <a:lstStyle/>
          <a:p>
            <a:r>
              <a:rPr lang="en-US" sz="4800"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Helpful Tips</a:t>
            </a:r>
            <a:endParaRPr lang="en-US" sz="4800" dirty="0"/>
          </a:p>
        </p:txBody>
      </p:sp>
      <p:sp>
        <p:nvSpPr>
          <p:cNvPr id="11" name="TextBox 10"/>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2"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essicam\AppData\Local\Microsoft\Windows\Temporary Internet Files\Content.IE5\8DFTJ1VM\1-1232472552P4L3[1].jpg"/>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96390" y="2667000"/>
            <a:ext cx="5356810" cy="280595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jessicam\AppData\Local\Microsoft\Windows\Temporary Internet Files\Content.IE5\4YC1ER7S\HELP[1].png"/>
          <p:cNvPicPr>
            <a:picLocks noChangeAspect="1" noChangeArrowheads="1"/>
          </p:cNvPicPr>
          <p:nvPr/>
        </p:nvPicPr>
        <p:blipFill>
          <a:blip r:embed="rId7" cstate="print">
            <a:duotone>
              <a:prstClr val="black"/>
              <a:schemeClr val="accent1">
                <a:tint val="45000"/>
                <a:satMod val="400000"/>
              </a:schemeClr>
            </a:duotone>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10717" y="1472045"/>
            <a:ext cx="885673" cy="885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0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1000"/>
                                        <p:tgtEl>
                                          <p:spTgt spid="2055"/>
                                        </p:tgtEl>
                                      </p:cBhvr>
                                    </p:animEffect>
                                    <p:anim calcmode="lin" valueType="num">
                                      <p:cBhvr>
                                        <p:cTn id="8" dur="1000" fill="hold"/>
                                        <p:tgtEl>
                                          <p:spTgt spid="2055"/>
                                        </p:tgtEl>
                                        <p:attrNameLst>
                                          <p:attrName>ppt_x</p:attrName>
                                        </p:attrNameLst>
                                      </p:cBhvr>
                                      <p:tavLst>
                                        <p:tav tm="0">
                                          <p:val>
                                            <p:strVal val="#ppt_x"/>
                                          </p:val>
                                        </p:tav>
                                        <p:tav tm="100000">
                                          <p:val>
                                            <p:strVal val="#ppt_x"/>
                                          </p:val>
                                        </p:tav>
                                      </p:tavLst>
                                    </p:anim>
                                    <p:anim calcmode="lin" valueType="num">
                                      <p:cBhvr>
                                        <p:cTn id="9" dur="1000" fill="hold"/>
                                        <p:tgtEl>
                                          <p:spTgt spid="20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80">
                                          <p:stCondLst>
                                            <p:cond delay="0"/>
                                          </p:stCondLst>
                                        </p:cTn>
                                        <p:tgtEl>
                                          <p:spTgt spid="1028"/>
                                        </p:tgtEl>
                                      </p:cBhvr>
                                    </p:animEffect>
                                    <p:anim calcmode="lin" valueType="num">
                                      <p:cBhvr>
                                        <p:cTn id="2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5" dur="26">
                                          <p:stCondLst>
                                            <p:cond delay="650"/>
                                          </p:stCondLst>
                                        </p:cTn>
                                        <p:tgtEl>
                                          <p:spTgt spid="1028"/>
                                        </p:tgtEl>
                                      </p:cBhvr>
                                      <p:to x="100000" y="60000"/>
                                    </p:animScale>
                                    <p:animScale>
                                      <p:cBhvr>
                                        <p:cTn id="26" dur="166" decel="50000">
                                          <p:stCondLst>
                                            <p:cond delay="676"/>
                                          </p:stCondLst>
                                        </p:cTn>
                                        <p:tgtEl>
                                          <p:spTgt spid="1028"/>
                                        </p:tgtEl>
                                      </p:cBhvr>
                                      <p:to x="100000" y="100000"/>
                                    </p:animScale>
                                    <p:animScale>
                                      <p:cBhvr>
                                        <p:cTn id="27" dur="26">
                                          <p:stCondLst>
                                            <p:cond delay="1312"/>
                                          </p:stCondLst>
                                        </p:cTn>
                                        <p:tgtEl>
                                          <p:spTgt spid="1028"/>
                                        </p:tgtEl>
                                      </p:cBhvr>
                                      <p:to x="100000" y="80000"/>
                                    </p:animScale>
                                    <p:animScale>
                                      <p:cBhvr>
                                        <p:cTn id="28" dur="166" decel="50000">
                                          <p:stCondLst>
                                            <p:cond delay="1338"/>
                                          </p:stCondLst>
                                        </p:cTn>
                                        <p:tgtEl>
                                          <p:spTgt spid="1028"/>
                                        </p:tgtEl>
                                      </p:cBhvr>
                                      <p:to x="100000" y="100000"/>
                                    </p:animScale>
                                    <p:animScale>
                                      <p:cBhvr>
                                        <p:cTn id="29" dur="26">
                                          <p:stCondLst>
                                            <p:cond delay="1642"/>
                                          </p:stCondLst>
                                        </p:cTn>
                                        <p:tgtEl>
                                          <p:spTgt spid="1028"/>
                                        </p:tgtEl>
                                      </p:cBhvr>
                                      <p:to x="100000" y="90000"/>
                                    </p:animScale>
                                    <p:animScale>
                                      <p:cBhvr>
                                        <p:cTn id="30" dur="166" decel="50000">
                                          <p:stCondLst>
                                            <p:cond delay="1668"/>
                                          </p:stCondLst>
                                        </p:cTn>
                                        <p:tgtEl>
                                          <p:spTgt spid="1028"/>
                                        </p:tgtEl>
                                      </p:cBhvr>
                                      <p:to x="100000" y="100000"/>
                                    </p:animScale>
                                    <p:animScale>
                                      <p:cBhvr>
                                        <p:cTn id="31" dur="26">
                                          <p:stCondLst>
                                            <p:cond delay="1808"/>
                                          </p:stCondLst>
                                        </p:cTn>
                                        <p:tgtEl>
                                          <p:spTgt spid="1028"/>
                                        </p:tgtEl>
                                      </p:cBhvr>
                                      <p:to x="100000" y="95000"/>
                                    </p:animScale>
                                    <p:animScale>
                                      <p:cBhvr>
                                        <p:cTn id="32"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622067"/>
            <a:ext cx="5831932" cy="3816429"/>
          </a:xfrm>
          <a:prstGeom prst="rect">
            <a:avLst/>
          </a:prstGeom>
        </p:spPr>
        <p:txBody>
          <a:bodyPr wrap="square">
            <a:spAutoFit/>
          </a:bodyPr>
          <a:lstStyle/>
          <a:p>
            <a:pPr marL="285750" lvl="0" indent="-285750">
              <a:buFont typeface="Arial" panose="020B0604020202020204" pitchFamily="34" charset="0"/>
              <a:buChar char="•"/>
            </a:pPr>
            <a:r>
              <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Why is it important to have the correct TRACSmail ID?</a:t>
            </a:r>
          </a:p>
          <a:p>
            <a:pPr marL="285750" lvl="0" indent="-285750">
              <a:buFont typeface="Arial" panose="020B0604020202020204" pitchFamily="34" charset="0"/>
              <a:buChar char="•"/>
            </a:pPr>
            <a:endParaRPr lang="en-US" sz="20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800100" lvl="1" indent="-342900">
              <a:buFont typeface="Wingdings" panose="05000000000000000000" pitchFamily="2" charset="2"/>
              <a:buChar char="Ø"/>
            </a:pPr>
            <a:r>
              <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Ensures messages are transmitted to CA</a:t>
            </a:r>
          </a:p>
          <a:p>
            <a:pPr marL="800100" lvl="1" indent="-342900">
              <a:buFont typeface="Wingdings" panose="05000000000000000000" pitchFamily="2" charset="2"/>
              <a:buChar char="Ø"/>
            </a:pPr>
            <a:endPar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800100" lvl="1" indent="-342900">
              <a:buFont typeface="Wingdings" panose="05000000000000000000" pitchFamily="2" charset="2"/>
              <a:buChar char="Ø"/>
            </a:pPr>
            <a:r>
              <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Ensures TRACS messages are received from CA</a:t>
            </a:r>
          </a:p>
          <a:p>
            <a:pPr marL="800100" lvl="1" indent="-342900">
              <a:buFont typeface="Wingdings" panose="05000000000000000000" pitchFamily="2" charset="2"/>
              <a:buChar char="Ø"/>
            </a:pPr>
            <a:endPar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800100" lvl="1" indent="-342900">
              <a:buFont typeface="Wingdings" panose="05000000000000000000" pitchFamily="2" charset="2"/>
              <a:buChar char="Ø"/>
            </a:pPr>
            <a:r>
              <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Ensures final approved voucher is sent back to property</a:t>
            </a:r>
          </a:p>
          <a:p>
            <a:pPr marL="800100" lvl="1" indent="-342900">
              <a:buFont typeface="Wingdings" panose="05000000000000000000" pitchFamily="2" charset="2"/>
              <a:buChar char="Ø"/>
            </a:pPr>
            <a:endPar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lvl="1"/>
            <a:endParaRPr lang="en-US" sz="22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889224" cy="1015663"/>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Helpful Tips: </a:t>
            </a: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TRACSmail ID</a:t>
            </a:r>
          </a:p>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endPar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p:txBody>
      </p:sp>
      <p:pic>
        <p:nvPicPr>
          <p:cNvPr id="2051" name="Picture 3" descr="C:\Users\jessicam\AppData\Local\Microsoft\Windows\Temporary Internet Files\Content.IE5\YV0S1PHL\message-icon[1].pn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95481" y="5531307"/>
            <a:ext cx="1085437" cy="1095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9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663388" y="0"/>
            <a:ext cx="5129674" cy="1015663"/>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Helpful Tips: </a:t>
            </a: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TRACS Queries</a:t>
            </a:r>
          </a:p>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endPar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p:txBody>
      </p:sp>
      <p:sp>
        <p:nvSpPr>
          <p:cNvPr id="9" name="Rounded Rectangle 8"/>
          <p:cNvSpPr/>
          <p:nvPr/>
        </p:nvSpPr>
        <p:spPr>
          <a:xfrm>
            <a:off x="519769" y="772607"/>
            <a:ext cx="2917128" cy="53233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Certification Query</a:t>
            </a:r>
          </a:p>
        </p:txBody>
      </p:sp>
      <p:sp>
        <p:nvSpPr>
          <p:cNvPr id="11" name="Rectangle 10"/>
          <p:cNvSpPr/>
          <p:nvPr/>
        </p:nvSpPr>
        <p:spPr>
          <a:xfrm>
            <a:off x="3948768" y="782132"/>
            <a:ext cx="5051612" cy="7418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Displays the most current active household certification within the past 15 months. </a:t>
            </a:r>
          </a:p>
        </p:txBody>
      </p:sp>
      <p:sp>
        <p:nvSpPr>
          <p:cNvPr id="12" name="Rounded Rectangle 11"/>
          <p:cNvSpPr/>
          <p:nvPr/>
        </p:nvSpPr>
        <p:spPr>
          <a:xfrm>
            <a:off x="519769" y="4141738"/>
            <a:ext cx="2917128" cy="58266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Late Recertification Report</a:t>
            </a:r>
          </a:p>
        </p:txBody>
      </p:sp>
      <p:sp>
        <p:nvSpPr>
          <p:cNvPr id="14" name="Rounded Rectangle 13"/>
          <p:cNvSpPr/>
          <p:nvPr/>
        </p:nvSpPr>
        <p:spPr>
          <a:xfrm>
            <a:off x="519768" y="1936490"/>
            <a:ext cx="2917129" cy="54942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Certification  History List</a:t>
            </a:r>
          </a:p>
        </p:txBody>
      </p:sp>
      <p:sp>
        <p:nvSpPr>
          <p:cNvPr id="15" name="Rounded Rectangle 14"/>
          <p:cNvSpPr/>
          <p:nvPr/>
        </p:nvSpPr>
        <p:spPr>
          <a:xfrm>
            <a:off x="519768" y="3049076"/>
            <a:ext cx="2917129" cy="68472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Certification Discrepancies Report</a:t>
            </a:r>
          </a:p>
        </p:txBody>
      </p:sp>
      <p:sp>
        <p:nvSpPr>
          <p:cNvPr id="16" name="Rounded Rectangle 15"/>
          <p:cNvSpPr/>
          <p:nvPr/>
        </p:nvSpPr>
        <p:spPr>
          <a:xfrm>
            <a:off x="519767" y="5035435"/>
            <a:ext cx="2917129" cy="6603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Move-In/Move-Out Query</a:t>
            </a:r>
          </a:p>
        </p:txBody>
      </p:sp>
      <p:sp>
        <p:nvSpPr>
          <p:cNvPr id="17" name="Rounded Rectangle 16"/>
          <p:cNvSpPr/>
          <p:nvPr/>
        </p:nvSpPr>
        <p:spPr>
          <a:xfrm>
            <a:off x="519769" y="5996280"/>
            <a:ext cx="2917128" cy="45785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Voucher Query</a:t>
            </a:r>
          </a:p>
        </p:txBody>
      </p:sp>
      <p:sp>
        <p:nvSpPr>
          <p:cNvPr id="18" name="Rectangle 17"/>
          <p:cNvSpPr/>
          <p:nvPr/>
        </p:nvSpPr>
        <p:spPr>
          <a:xfrm>
            <a:off x="3948769" y="1752600"/>
            <a:ext cx="5051612" cy="7333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dirty="0"/>
          </a:p>
          <a:p>
            <a:r>
              <a:rPr lang="en-US" dirty="0"/>
              <a:t>Allows Owners and CA ability to review the certification history for a household in the project.</a:t>
            </a:r>
          </a:p>
          <a:p>
            <a:pPr algn="ctr"/>
            <a:endParaRPr lang="en-US" dirty="0"/>
          </a:p>
        </p:txBody>
      </p:sp>
      <p:sp>
        <p:nvSpPr>
          <p:cNvPr id="19" name="Rectangle 18"/>
          <p:cNvSpPr/>
          <p:nvPr/>
        </p:nvSpPr>
        <p:spPr>
          <a:xfrm>
            <a:off x="3948769" y="2819400"/>
            <a:ext cx="5051612"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Report contains information for Owner or CA on certifications containing discrepancies and gives information for corrections. </a:t>
            </a:r>
          </a:p>
        </p:txBody>
      </p:sp>
      <p:sp>
        <p:nvSpPr>
          <p:cNvPr id="20" name="Rectangle 19"/>
          <p:cNvSpPr/>
          <p:nvPr/>
        </p:nvSpPr>
        <p:spPr>
          <a:xfrm>
            <a:off x="3948768" y="3962400"/>
            <a:ext cx="5051613" cy="7619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Query lists households within your project that are late in recertifying. </a:t>
            </a:r>
          </a:p>
        </p:txBody>
      </p:sp>
      <p:sp>
        <p:nvSpPr>
          <p:cNvPr id="21" name="Rectangle 20"/>
          <p:cNvSpPr/>
          <p:nvPr/>
        </p:nvSpPr>
        <p:spPr>
          <a:xfrm>
            <a:off x="3948768" y="4953000"/>
            <a:ext cx="5051613" cy="6571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Provides a list of all move-ins and move-outs for a specific property</a:t>
            </a:r>
          </a:p>
        </p:txBody>
      </p:sp>
      <p:sp>
        <p:nvSpPr>
          <p:cNvPr id="22" name="Rectangle 21"/>
          <p:cNvSpPr/>
          <p:nvPr/>
        </p:nvSpPr>
        <p:spPr>
          <a:xfrm>
            <a:off x="3948768" y="5812593"/>
            <a:ext cx="5051612" cy="8930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Allows for Owners and CA the ability to retrieve detailed information regarding vouchers that have been submitted for payment. </a:t>
            </a:r>
          </a:p>
        </p:txBody>
      </p:sp>
      <p:sp>
        <p:nvSpPr>
          <p:cNvPr id="23" name="Right Arrow 22"/>
          <p:cNvSpPr/>
          <p:nvPr/>
        </p:nvSpPr>
        <p:spPr>
          <a:xfrm>
            <a:off x="3339168" y="841466"/>
            <a:ext cx="569195" cy="178868"/>
          </a:xfrm>
          <a:prstGeom prst="rightArrow">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339168" y="1986336"/>
            <a:ext cx="569195" cy="178868"/>
          </a:xfrm>
          <a:prstGeom prst="rightArrow">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330887" y="3142192"/>
            <a:ext cx="576928" cy="178868"/>
          </a:xfrm>
          <a:prstGeom prst="rightArrow">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3339168" y="4179123"/>
            <a:ext cx="569195" cy="178868"/>
          </a:xfrm>
          <a:prstGeom prst="rightArrow">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3380446" y="5186733"/>
            <a:ext cx="530654" cy="178868"/>
          </a:xfrm>
          <a:prstGeom prst="rightArrow">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3339169" y="6144690"/>
            <a:ext cx="569196" cy="178868"/>
          </a:xfrm>
          <a:prstGeom prst="rightArrow">
            <a:avLst/>
          </a:prstGeom>
          <a:solidFill>
            <a:schemeClr val="bg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58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600" y="2622067"/>
            <a:ext cx="4536532" cy="3508653"/>
          </a:xfrm>
          <a:prstGeom prst="rect">
            <a:avLst/>
          </a:prstGeom>
        </p:spPr>
        <p:txBody>
          <a:bodyPr wrap="square">
            <a:spAutoFit/>
          </a:bodyPr>
          <a:lstStyle/>
          <a:p>
            <a:pPr marL="0" lvl="2"/>
            <a:r>
              <a:rPr lang="en-US" sz="26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Incorrect</a:t>
            </a: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r>
              <a:rPr lang="en-US" sz="2800" b="1" dirty="0">
                <a:solidFill>
                  <a:srgbClr val="000000"/>
                </a:solidFill>
                <a:latin typeface="Microsoft Yi Baiti" panose="03000500000000000000" pitchFamily="66" charset="0"/>
                <a:ea typeface="Microsoft Yi Baiti" panose="03000500000000000000" pitchFamily="66" charset="0"/>
              </a:rPr>
              <a:t>Transmission of a $0 HAP Annual.</a:t>
            </a:r>
          </a:p>
          <a:p>
            <a:pPr marL="0" lvl="2"/>
            <a:endParaRPr lang="en-US" sz="24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0" lvl="2"/>
            <a:endParaRPr lang="en-US" sz="24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0" lvl="2"/>
            <a:r>
              <a:rPr lang="en-US" sz="26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Correct</a:t>
            </a:r>
            <a:r>
              <a:rPr lang="en-US" sz="24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r>
              <a:rPr lang="en-US" sz="2800" b="1" dirty="0">
                <a:solidFill>
                  <a:srgbClr val="000000"/>
                </a:solidFill>
                <a:latin typeface="Microsoft Yi Baiti" panose="03000500000000000000" pitchFamily="66" charset="0"/>
                <a:ea typeface="Microsoft Yi Baiti" panose="03000500000000000000" pitchFamily="66" charset="0"/>
              </a:rPr>
              <a:t>Transmit a Termination of subsidy.</a:t>
            </a:r>
          </a:p>
          <a:p>
            <a:pPr marL="0" lvl="2"/>
            <a:endPar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800100" lvl="1" indent="-342900">
              <a:buFont typeface="Wingdings" panose="05000000000000000000" pitchFamily="2" charset="2"/>
              <a:buChar char="Ø"/>
            </a:pPr>
            <a:endPar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lvl="1"/>
            <a:endParaRPr lang="en-US" sz="22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7212616" cy="1015663"/>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Helpful Tips: </a:t>
            </a:r>
            <a:r>
              <a:rPr lang="en-US" sz="24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Sending Appropriate Certifications</a:t>
            </a:r>
          </a:p>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endPar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p:txBody>
      </p:sp>
      <p:pic>
        <p:nvPicPr>
          <p:cNvPr id="3074" name="Picture 2" descr="C:\Users\jessicam\AppData\Local\Microsoft\Windows\Temporary Internet Files\Content.IE5\SZQJ9MQM\S43Qy[1].pn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32856" y="271171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5971774"/>
            <a:ext cx="5178212" cy="400110"/>
          </a:xfrm>
          <a:prstGeom prst="rect">
            <a:avLst/>
          </a:prstGeom>
          <a:noFill/>
        </p:spPr>
        <p:txBody>
          <a:bodyPr wrap="none" rtlCol="0">
            <a:spAutoFit/>
          </a:bodyPr>
          <a:lstStyle/>
          <a:p>
            <a:r>
              <a:rPr lang="en-US" sz="2000" b="1" dirty="0">
                <a:latin typeface="DokChampa" panose="020B0604020202020204" pitchFamily="34" charset="-34"/>
                <a:cs typeface="DokChampa" panose="020B0604020202020204" pitchFamily="34" charset="-34"/>
              </a:rPr>
              <a:t>**</a:t>
            </a:r>
            <a:r>
              <a:rPr lang="en-US" sz="2000" dirty="0">
                <a:latin typeface="DokChampa" panose="020B0604020202020204" pitchFamily="34" charset="-34"/>
                <a:cs typeface="DokChampa" panose="020B0604020202020204" pitchFamily="34" charset="-34"/>
              </a:rPr>
              <a:t> No need to send $0 HAP Gross Rent files</a:t>
            </a:r>
          </a:p>
        </p:txBody>
      </p:sp>
      <p:pic>
        <p:nvPicPr>
          <p:cNvPr id="3" name="Picture 2" descr="C:\Users\jessicam\AppData\Local\Microsoft\Windows\Temporary Internet Files\Content.IE5\YV0S1PHL\Check_mark_23x20_02.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0288" y="4146061"/>
            <a:ext cx="580360" cy="54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1000" fill="hold"/>
                                        <p:tgtEl>
                                          <p:spTgt spid="30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2485765"/>
            <a:ext cx="6858000" cy="4154984"/>
          </a:xfrm>
          <a:prstGeom prst="rect">
            <a:avLst/>
          </a:prstGeom>
        </p:spPr>
        <p:txBody>
          <a:bodyPr wrap="square">
            <a:spAutoFit/>
          </a:bodyPr>
          <a:lstStyle/>
          <a:p>
            <a:pPr marL="342900" lvl="2" indent="-342900">
              <a:buFont typeface="Wingdings" panose="05000000000000000000" pitchFamily="2" charset="2"/>
              <a:buChar char="§"/>
            </a:pPr>
            <a:r>
              <a:rPr lang="en-US" sz="22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Annual Certification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2400" b="1" dirty="0">
                <a:solidFill>
                  <a:srgbClr val="000000"/>
                </a:solidFill>
                <a:latin typeface="Microsoft Yi Baiti" panose="03000500000000000000" pitchFamily="66" charset="0"/>
                <a:ea typeface="Microsoft Yi Baiti" panose="03000500000000000000" pitchFamily="66" charset="0"/>
              </a:rPr>
              <a:t>Required annually corresponding to month of move-in, unless otherwise approved by HUD. </a:t>
            </a:r>
          </a:p>
          <a:p>
            <a:pPr marL="285750" lvl="2" indent="-285750">
              <a:buFont typeface="Wingdings" panose="05000000000000000000" pitchFamily="2" charset="2"/>
              <a:buChar char="§"/>
            </a:pP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2" indent="-342900">
              <a:buFont typeface="Wingdings" panose="05000000000000000000" pitchFamily="2" charset="2"/>
              <a:buChar char="§"/>
            </a:pPr>
            <a:r>
              <a:rPr lang="en-US" sz="22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Interim Certification - </a:t>
            </a:r>
            <a:r>
              <a:rPr lang="en-US" sz="2400" b="1" dirty="0">
                <a:solidFill>
                  <a:srgbClr val="000000"/>
                </a:solidFill>
                <a:latin typeface="Microsoft Yi Baiti" panose="03000500000000000000" pitchFamily="66" charset="0"/>
                <a:ea typeface="Microsoft Yi Baiti" panose="03000500000000000000" pitchFamily="66" charset="0"/>
              </a:rPr>
              <a:t>Reporting changes of income or  family composition during the year. </a:t>
            </a:r>
          </a:p>
          <a:p>
            <a:pPr marL="285750" lvl="2" indent="-285750">
              <a:buFont typeface="Wingdings" panose="05000000000000000000" pitchFamily="2" charset="2"/>
              <a:buChar char="§"/>
            </a:pP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2" indent="-342900">
              <a:buFont typeface="Wingdings" panose="05000000000000000000" pitchFamily="2" charset="2"/>
              <a:buChar char="§"/>
            </a:pPr>
            <a:r>
              <a:rPr lang="en-US" sz="22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Initial Certification - </a:t>
            </a:r>
            <a:r>
              <a:rPr lang="en-US" sz="2400" b="1" dirty="0">
                <a:solidFill>
                  <a:srgbClr val="000000"/>
                </a:solidFill>
                <a:latin typeface="Microsoft Yi Baiti" panose="03000500000000000000" pitchFamily="66" charset="0"/>
                <a:ea typeface="Microsoft Yi Baiti" panose="03000500000000000000" pitchFamily="66" charset="0"/>
              </a:rPr>
              <a:t>Establish subsidy for a tenant that was ineligible at move-in, or previously terminated.</a:t>
            </a:r>
          </a:p>
          <a:p>
            <a:pPr marL="0" lvl="2"/>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Ø"/>
            </a:pPr>
            <a:endPar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lvl="1"/>
            <a:endParaRPr lang="en-US" sz="22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7212616" cy="1015663"/>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Helpful Tips: </a:t>
            </a:r>
            <a:r>
              <a:rPr lang="en-US" sz="24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Sending Appropriate Certifications</a:t>
            </a:r>
          </a:p>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endPar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p:txBody>
      </p:sp>
    </p:spTree>
    <p:extLst>
      <p:ext uri="{BB962C8B-B14F-4D97-AF65-F5344CB8AC3E}">
        <p14:creationId xmlns:p14="http://schemas.microsoft.com/office/powerpoint/2010/main" val="103302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2485765"/>
            <a:ext cx="6858000" cy="4062651"/>
          </a:xfrm>
          <a:prstGeom prst="rect">
            <a:avLst/>
          </a:prstGeom>
        </p:spPr>
        <p:txBody>
          <a:bodyPr wrap="square">
            <a:spAutoFit/>
          </a:bodyPr>
          <a:lstStyle/>
          <a:p>
            <a:pPr marL="342900" lvl="2" indent="-342900">
              <a:buFont typeface="Wingdings" panose="05000000000000000000" pitchFamily="2" charset="2"/>
              <a:buChar char="§"/>
            </a:pPr>
            <a:r>
              <a:rPr lang="en-US" sz="22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Revised Voucher (MAT 30)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2400" b="1" dirty="0">
                <a:solidFill>
                  <a:srgbClr val="000000"/>
                </a:solidFill>
                <a:latin typeface="Microsoft Yi Baiti" panose="03000500000000000000" pitchFamily="66" charset="0"/>
                <a:ea typeface="Microsoft Yi Baiti" panose="03000500000000000000" pitchFamily="66" charset="0"/>
              </a:rPr>
              <a:t>When transmitting revised tenant files also transmit a revised voucher:</a:t>
            </a:r>
          </a:p>
          <a:p>
            <a:pPr marL="342900" lvl="2" indent="-342900">
              <a:buFont typeface="Wingdings" panose="05000000000000000000" pitchFamily="2" charset="2"/>
              <a:buChar char="§"/>
            </a:pPr>
            <a:endParaRPr lang="en-US" sz="1400" b="1" dirty="0">
              <a:solidFill>
                <a:srgbClr val="000000"/>
              </a:solidFill>
              <a:latin typeface="Microsoft Yi Baiti" panose="03000500000000000000" pitchFamily="66" charset="0"/>
              <a:ea typeface="Microsoft Yi Baiti" panose="03000500000000000000" pitchFamily="66" charset="0"/>
            </a:endParaRPr>
          </a:p>
          <a:p>
            <a:pPr marL="1257300" lvl="4" indent="-342900">
              <a:buFont typeface="Wingdings" panose="05000000000000000000" pitchFamily="2" charset="2"/>
              <a:buChar char="§"/>
            </a:pPr>
            <a:r>
              <a:rPr lang="en-US" sz="2400" b="1" dirty="0">
                <a:solidFill>
                  <a:srgbClr val="000000"/>
                </a:solidFill>
                <a:latin typeface="Microsoft Yi Baiti" panose="03000500000000000000" pitchFamily="66" charset="0"/>
                <a:ea typeface="Microsoft Yi Baiti" panose="03000500000000000000" pitchFamily="66" charset="0"/>
              </a:rPr>
              <a:t>Ensures monthly HAP payment, adjustments, and voucher are correct.</a:t>
            </a:r>
          </a:p>
          <a:p>
            <a:pPr marL="914400" lvl="4"/>
            <a:endParaRPr lang="en-US" sz="800" b="1" dirty="0">
              <a:solidFill>
                <a:srgbClr val="000000"/>
              </a:solidFill>
              <a:latin typeface="Microsoft Yi Baiti" panose="03000500000000000000" pitchFamily="66" charset="0"/>
              <a:ea typeface="Microsoft Yi Baiti" panose="03000500000000000000" pitchFamily="66" charset="0"/>
            </a:endParaRPr>
          </a:p>
          <a:p>
            <a:pPr marL="1257300" lvl="4" indent="-342900">
              <a:buFont typeface="Wingdings" panose="05000000000000000000" pitchFamily="2" charset="2"/>
              <a:buChar char="§"/>
            </a:pPr>
            <a:r>
              <a:rPr lang="en-US" sz="2400" b="1" dirty="0">
                <a:solidFill>
                  <a:srgbClr val="000000"/>
                </a:solidFill>
                <a:latin typeface="Microsoft Yi Baiti" panose="03000500000000000000" pitchFamily="66" charset="0"/>
                <a:ea typeface="Microsoft Yi Baiti" panose="03000500000000000000" pitchFamily="66" charset="0"/>
              </a:rPr>
              <a:t>Owner/agent software will reflect the same data as the CA.</a:t>
            </a:r>
          </a:p>
          <a:p>
            <a:pPr marL="914400" lvl="4"/>
            <a:endParaRPr lang="en-US" sz="800" b="1" dirty="0">
              <a:solidFill>
                <a:srgbClr val="000000"/>
              </a:solidFill>
              <a:latin typeface="Microsoft Yi Baiti" panose="03000500000000000000" pitchFamily="66" charset="0"/>
              <a:ea typeface="Microsoft Yi Baiti" panose="03000500000000000000" pitchFamily="66" charset="0"/>
            </a:endParaRPr>
          </a:p>
          <a:p>
            <a:pPr marL="1257300" lvl="4" indent="-342900">
              <a:buFont typeface="Wingdings" panose="05000000000000000000" pitchFamily="2" charset="2"/>
              <a:buChar char="§"/>
            </a:pPr>
            <a:r>
              <a:rPr lang="en-US" sz="2400" b="1" dirty="0">
                <a:solidFill>
                  <a:srgbClr val="000000"/>
                </a:solidFill>
                <a:latin typeface="Microsoft Yi Baiti" panose="03000500000000000000" pitchFamily="66" charset="0"/>
                <a:ea typeface="Microsoft Yi Baiti" panose="03000500000000000000" pitchFamily="66" charset="0"/>
              </a:rPr>
              <a:t>No discrepancy notifications – MOR finding.</a:t>
            </a:r>
          </a:p>
          <a:p>
            <a:pPr marL="0" lvl="2"/>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Ø"/>
            </a:pPr>
            <a:endPar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lvl="1"/>
            <a:endParaRPr lang="en-US" sz="22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7040132" cy="1015663"/>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Ensuring Timely Payment:</a:t>
            </a:r>
            <a:r>
              <a:rPr lang="en-US" sz="32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r>
              <a:rPr lang="en-US" sz="24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What you can do…</a:t>
            </a:r>
          </a:p>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endPar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p:txBody>
      </p:sp>
      <p:pic>
        <p:nvPicPr>
          <p:cNvPr id="4098" name="Picture 2" descr="C:\Users\jessicam\AppData\Local\Microsoft\Windows\Temporary Internet Files\Content.IE5\P9XLHPS2\Money_Cash[1].jp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rot="20837857">
            <a:off x="428988" y="5147323"/>
            <a:ext cx="1580424" cy="10508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7625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4094" y="762000"/>
            <a:ext cx="8374115" cy="6586418"/>
          </a:xfrm>
          <a:prstGeom prst="rect">
            <a:avLst/>
          </a:prstGeom>
        </p:spPr>
        <p:txBody>
          <a:bodyPr wrap="square">
            <a:spAutoFit/>
          </a:bodyPr>
          <a:lstStyle/>
          <a:p>
            <a:pPr marL="342900" lvl="2" indent="-342900">
              <a:buFont typeface="Wingdings" panose="05000000000000000000" pitchFamily="2" charset="2"/>
              <a:buChar char="§"/>
            </a:pPr>
            <a:endParaRPr lang="en-US" sz="8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342900" lvl="2" indent="-342900">
              <a:buFont typeface="Wingdings" panose="05000000000000000000" pitchFamily="2" charset="2"/>
              <a:buChar char="§"/>
            </a:pPr>
            <a:r>
              <a:rPr lang="en-US" sz="22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TRACS HUD Homepage:</a:t>
            </a:r>
          </a:p>
          <a:p>
            <a:pPr marL="800100" lvl="3" indent="-342900">
              <a:buFont typeface="Wingdings" panose="05000000000000000000" pitchFamily="2" charset="2"/>
              <a:buChar char="§"/>
            </a:pPr>
            <a:r>
              <a:rPr lang="en-US" sz="2800" b="1" dirty="0">
                <a:solidFill>
                  <a:srgbClr val="0000FF"/>
                </a:solidFill>
                <a:latin typeface="Microsoft Yi Baiti" panose="03000500000000000000" pitchFamily="66" charset="0"/>
                <a:ea typeface="Microsoft Yi Baiti" panose="03000500000000000000" pitchFamily="66" charset="0"/>
              </a:rPr>
              <a:t>http://portal.hud.gov/hudportal/HUD?src=/program_offices/housing/mfh/trx/trxsum</a:t>
            </a:r>
          </a:p>
          <a:p>
            <a:pPr marL="800100" lvl="3" indent="-342900">
              <a:buFont typeface="Wingdings" panose="05000000000000000000" pitchFamily="2" charset="2"/>
              <a:buChar char="§"/>
            </a:pPr>
            <a:endParaRPr lang="en-US" sz="2800" b="1" dirty="0">
              <a:solidFill>
                <a:srgbClr val="0000FF"/>
              </a:solidFill>
              <a:latin typeface="Microsoft Yi Baiti" panose="03000500000000000000" pitchFamily="66" charset="0"/>
              <a:ea typeface="Microsoft Yi Baiti" panose="03000500000000000000" pitchFamily="66" charset="0"/>
            </a:endParaRPr>
          </a:p>
          <a:p>
            <a:pPr marL="800100" lvl="3" indent="-342900">
              <a:buFont typeface="Wingdings" panose="05000000000000000000" pitchFamily="2" charset="2"/>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0" lvl="2"/>
            <a:endParaRPr lang="en-US" sz="8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2" indent="-342900">
              <a:buFont typeface="Wingdings" panose="05000000000000000000" pitchFamily="2" charset="2"/>
              <a:buChar char="§"/>
            </a:pPr>
            <a:r>
              <a:rPr lang="en-US" sz="22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202D MAT Guide / Specifications:</a:t>
            </a:r>
          </a:p>
          <a:p>
            <a:pPr marL="800100" lvl="3" indent="-342900">
              <a:buFont typeface="Wingdings" panose="05000000000000000000" pitchFamily="2" charset="2"/>
              <a:buChar char="§"/>
            </a:pPr>
            <a:r>
              <a:rPr lang="en-US" sz="2800" b="1" dirty="0">
                <a:solidFill>
                  <a:srgbClr val="0000FF"/>
                </a:solidFill>
                <a:latin typeface="Microsoft Yi Baiti" panose="03000500000000000000" pitchFamily="66" charset="0"/>
                <a:ea typeface="Microsoft Yi Baiti" panose="03000500000000000000" pitchFamily="66" charset="0"/>
              </a:rPr>
              <a:t>http://portal.hud.gov/hudportal/HUD?src=/program_offices/housing/mfh/trx/trxdocs</a:t>
            </a:r>
          </a:p>
          <a:p>
            <a:pPr marL="800100" lvl="3" indent="-342900">
              <a:buFont typeface="Wingdings" panose="05000000000000000000" pitchFamily="2" charset="2"/>
              <a:buChar char="§"/>
            </a:pPr>
            <a:endParaRPr lang="en-US" sz="2800" b="1" dirty="0">
              <a:solidFill>
                <a:srgbClr val="0000FF"/>
              </a:solidFill>
              <a:latin typeface="Microsoft Yi Baiti" panose="03000500000000000000" pitchFamily="66" charset="0"/>
              <a:ea typeface="Microsoft Yi Baiti" panose="03000500000000000000" pitchFamily="66" charset="0"/>
            </a:endParaRPr>
          </a:p>
          <a:p>
            <a:pPr marL="800100" lvl="3" indent="-342900">
              <a:buFont typeface="Wingdings" panose="05000000000000000000" pitchFamily="2" charset="2"/>
              <a:buChar char="§"/>
            </a:pPr>
            <a:endParaRPr lang="en-US" sz="800" b="1" dirty="0">
              <a:solidFill>
                <a:srgbClr val="0000FF"/>
              </a:solidFill>
              <a:latin typeface="Microsoft Yi Baiti" panose="03000500000000000000" pitchFamily="66" charset="0"/>
              <a:ea typeface="Microsoft Yi Baiti" panose="03000500000000000000" pitchFamily="66" charset="0"/>
            </a:endParaRPr>
          </a:p>
          <a:p>
            <a:pPr marL="800100" lvl="3" indent="-342900">
              <a:buFont typeface="Wingdings" panose="05000000000000000000" pitchFamily="2" charset="2"/>
              <a:buChar char="§"/>
            </a:pPr>
            <a:endParaRPr lang="en-US" sz="800" b="1" dirty="0">
              <a:solidFill>
                <a:srgbClr val="0000FF"/>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cs typeface="DokChampa" panose="020B0604020202020204" pitchFamily="34" charset="-34"/>
            </a:endParaRPr>
          </a:p>
          <a:p>
            <a:pPr marL="342900" lvl="2" indent="-342900">
              <a:buFont typeface="Wingdings" panose="05000000000000000000" pitchFamily="2" charset="2"/>
              <a:buChar char="§"/>
            </a:pPr>
            <a:r>
              <a:rPr lang="en-US" sz="22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TRACS Announcements:</a:t>
            </a:r>
          </a:p>
          <a:p>
            <a:pPr marL="800100" lvl="3" indent="-342900">
              <a:buFont typeface="Wingdings" panose="05000000000000000000" pitchFamily="2" charset="2"/>
              <a:buChar char="§"/>
            </a:pPr>
            <a:r>
              <a:rPr lang="en-US" sz="2800" b="1" dirty="0">
                <a:solidFill>
                  <a:srgbClr val="0000FF"/>
                </a:solidFill>
                <a:latin typeface="Microsoft Yi Baiti" panose="03000500000000000000" pitchFamily="66" charset="0"/>
                <a:ea typeface="Microsoft Yi Baiti" panose="03000500000000000000" pitchFamily="66" charset="0"/>
              </a:rPr>
              <a:t>http://portal.hud.gov/hudportal/HUD?src=/program_offices/housing/mfh/trx/trxsum</a:t>
            </a:r>
          </a:p>
          <a:p>
            <a:pPr marL="800100" lvl="3" indent="-342900">
              <a:buFont typeface="Wingdings" panose="05000000000000000000" pitchFamily="2" charset="2"/>
              <a:buChar char="§"/>
            </a:pPr>
            <a:endParaRPr lang="en-US" sz="800" b="1" dirty="0">
              <a:solidFill>
                <a:srgbClr val="0000FF"/>
              </a:solidFill>
              <a:latin typeface="Microsoft Yi Baiti" panose="03000500000000000000" pitchFamily="66" charset="0"/>
              <a:ea typeface="Microsoft Yi Baiti" panose="03000500000000000000" pitchFamily="66" charset="0"/>
            </a:endParaRPr>
          </a:p>
          <a:p>
            <a:pPr marL="342900" lvl="2" indent="-342900">
              <a:buFont typeface="Wingdings" panose="05000000000000000000" pitchFamily="2" charset="2"/>
              <a:buChar char="§"/>
            </a:pPr>
            <a:endParaRPr lang="en-US" sz="2800" b="1" dirty="0">
              <a:solidFill>
                <a:srgbClr val="0000FF"/>
              </a:solidFill>
              <a:latin typeface="Microsoft Yi Baiti" panose="03000500000000000000" pitchFamily="66" charset="0"/>
              <a:ea typeface="Microsoft Yi Baiti" panose="03000500000000000000" pitchFamily="66" charset="0"/>
            </a:endParaRPr>
          </a:p>
          <a:p>
            <a:pPr marL="800100" lvl="3" indent="-342900">
              <a:buFont typeface="Wingdings" panose="05000000000000000000" pitchFamily="2" charset="2"/>
              <a:buChar char="§"/>
            </a:pPr>
            <a:endParaRPr lang="en-US" sz="20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lvl="1"/>
            <a:endParaRPr lang="en-US" sz="2200" dirty="0">
              <a:solidFill>
                <a:srgbClr val="000000"/>
              </a:solidFill>
              <a:latin typeface="DokChampa" panose="020B0604020202020204" pitchFamily="34" charset="-34"/>
              <a:cs typeface="DokChampa" panose="020B0604020202020204" pitchFamily="34" charset="-34"/>
            </a:endParaRPr>
          </a:p>
        </p:txBody>
      </p:sp>
      <p:cxnSp>
        <p:nvCxnSpPr>
          <p:cNvPr id="13" name="Straight Arrow Connector 12"/>
          <p:cNvCxnSpPr/>
          <p:nvPr/>
        </p:nvCxnSpPr>
        <p:spPr>
          <a:xfrm>
            <a:off x="457200" y="566101"/>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1"/>
            <a:ext cx="5062604" cy="1015663"/>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Helpful Links</a:t>
            </a:r>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r>
              <a:rPr lang="en-US" sz="32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Stay informed!</a:t>
            </a:r>
          </a:p>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endPar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p:txBody>
      </p:sp>
    </p:spTree>
    <p:extLst>
      <p:ext uri="{BB962C8B-B14F-4D97-AF65-F5344CB8AC3E}">
        <p14:creationId xmlns:p14="http://schemas.microsoft.com/office/powerpoint/2010/main" val="7834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2485765"/>
            <a:ext cx="6858000" cy="3508653"/>
          </a:xfrm>
          <a:prstGeom prst="rect">
            <a:avLst/>
          </a:prstGeom>
        </p:spPr>
        <p:txBody>
          <a:bodyPr wrap="square">
            <a:spAutoFit/>
          </a:bodyPr>
          <a:lstStyle/>
          <a:p>
            <a:pPr marL="342900" lvl="2" indent="-342900">
              <a:buFont typeface="Wingdings" panose="05000000000000000000" pitchFamily="2" charset="2"/>
              <a:buChar char="§"/>
            </a:pPr>
            <a:r>
              <a:rPr lang="en-US" sz="2200" u="sng"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TRACS Industry Meeting Presentation:  </a:t>
            </a:r>
            <a:r>
              <a:rPr lang="en-US" sz="2400" b="1" dirty="0">
                <a:solidFill>
                  <a:srgbClr val="000000"/>
                </a:solidFill>
                <a:latin typeface="Microsoft Yi Baiti" panose="03000500000000000000" pitchFamily="66" charset="0"/>
                <a:ea typeface="Microsoft Yi Baiti" panose="03000500000000000000" pitchFamily="66" charset="0"/>
              </a:rPr>
              <a:t>Provides detailed information on:</a:t>
            </a:r>
          </a:p>
          <a:p>
            <a:pPr marL="342900" lvl="2" indent="-342900">
              <a:buFont typeface="Wingdings" panose="05000000000000000000" pitchFamily="2" charset="2"/>
              <a:buChar char="§"/>
            </a:pPr>
            <a:endParaRPr lang="en-US" sz="800" b="1" dirty="0">
              <a:solidFill>
                <a:srgbClr val="000000"/>
              </a:solidFill>
              <a:latin typeface="Microsoft Yi Baiti" panose="03000500000000000000" pitchFamily="66" charset="0"/>
              <a:ea typeface="Microsoft Yi Baiti" panose="03000500000000000000" pitchFamily="66" charset="0"/>
            </a:endParaRPr>
          </a:p>
          <a:p>
            <a:pPr marL="1257300" lvl="4" indent="-342900">
              <a:buFont typeface="Wingdings" panose="05000000000000000000" pitchFamily="2" charset="2"/>
              <a:buChar char="§"/>
            </a:pPr>
            <a:r>
              <a:rPr lang="en-US" sz="2400" b="1" dirty="0">
                <a:solidFill>
                  <a:srgbClr val="000000"/>
                </a:solidFill>
                <a:latin typeface="Microsoft Yi Baiti" panose="03000500000000000000" pitchFamily="66" charset="0"/>
                <a:ea typeface="Microsoft Yi Baiti" panose="03000500000000000000" pitchFamily="66" charset="0"/>
              </a:rPr>
              <a:t>MAT guide edits / changes</a:t>
            </a:r>
          </a:p>
          <a:p>
            <a:pPr marL="1257300" lvl="4" indent="-342900">
              <a:buFont typeface="Wingdings" panose="05000000000000000000" pitchFamily="2" charset="2"/>
              <a:buChar char="§"/>
            </a:pPr>
            <a:r>
              <a:rPr lang="en-US" sz="2400" b="1" dirty="0">
                <a:solidFill>
                  <a:srgbClr val="000000"/>
                </a:solidFill>
                <a:latin typeface="Microsoft Yi Baiti" panose="03000500000000000000" pitchFamily="66" charset="0"/>
                <a:ea typeface="Microsoft Yi Baiti" panose="03000500000000000000" pitchFamily="66" charset="0"/>
                <a:cs typeface="Segoe UI" panose="020B0502040204020203" pitchFamily="34" charset="0"/>
              </a:rPr>
              <a:t>Impact of 2.0.3.A changes</a:t>
            </a:r>
          </a:p>
          <a:p>
            <a:pPr marL="1257300" lvl="4" indent="-342900">
              <a:buFont typeface="Wingdings" panose="05000000000000000000" pitchFamily="2" charset="2"/>
              <a:buChar char="§"/>
            </a:pPr>
            <a:r>
              <a:rPr lang="en-US" sz="2400" b="1" dirty="0">
                <a:solidFill>
                  <a:srgbClr val="000000"/>
                </a:solidFill>
                <a:latin typeface="Microsoft Yi Baiti" panose="03000500000000000000" pitchFamily="66" charset="0"/>
                <a:ea typeface="Microsoft Yi Baiti" panose="03000500000000000000" pitchFamily="66" charset="0"/>
                <a:cs typeface="Segoe UI" panose="020B0502040204020203" pitchFamily="34" charset="0"/>
              </a:rPr>
              <a:t>Publication of MAT guide</a:t>
            </a:r>
          </a:p>
          <a:p>
            <a:pPr marL="1257300" lvl="4" indent="-342900">
              <a:buFont typeface="Wingdings" panose="05000000000000000000" pitchFamily="2" charset="2"/>
              <a:buChar char="§"/>
            </a:pPr>
            <a:r>
              <a:rPr lang="en-US" sz="2400" b="1" dirty="0">
                <a:solidFill>
                  <a:srgbClr val="000000"/>
                </a:solidFill>
                <a:latin typeface="Microsoft Yi Baiti" panose="03000500000000000000" pitchFamily="66" charset="0"/>
                <a:ea typeface="Microsoft Yi Baiti" panose="03000500000000000000" pitchFamily="66" charset="0"/>
                <a:cs typeface="Segoe UI" panose="020B0502040204020203" pitchFamily="34" charset="0"/>
              </a:rPr>
              <a:t>Schedule review</a:t>
            </a:r>
          </a:p>
          <a:p>
            <a:pPr marL="914400" lvl="4"/>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Ø"/>
            </a:pPr>
            <a:endParaRPr lang="en-US" sz="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a:p>
            <a:pPr marL="342900" indent="-342900">
              <a:buFont typeface="Wingdings" panose="05000000000000000000" pitchFamily="2" charset="2"/>
              <a:buChar char="Ø"/>
            </a:pPr>
            <a:r>
              <a:rPr lang="en-US" sz="2200" dirty="0">
                <a:solidFill>
                  <a:srgbClr val="0000FF"/>
                </a:solidFill>
                <a:latin typeface="DokChampa" panose="020B0604020202020204" pitchFamily="34" charset="-34"/>
                <a:cs typeface="DokChampa" panose="020B0604020202020204" pitchFamily="34" charset="-34"/>
              </a:rPr>
              <a:t>https://portal.hud.gov/hudportal/documents/huddoc?id=tracsrelease203A.pdf </a:t>
            </a:r>
          </a:p>
        </p:txBody>
      </p:sp>
      <p:cxnSp>
        <p:nvCxnSpPr>
          <p:cNvPr id="13" name="Straight Arrow Connector 12"/>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7800"/>
            <a:ext cx="4533613" cy="1015663"/>
          </a:xfrm>
          <a:prstGeom prst="rect">
            <a:avLst/>
          </a:prstGeom>
          <a:noFill/>
        </p:spPr>
        <p:txBody>
          <a:bodyPr wrap="none" rtlCol="0">
            <a:spAutoFit/>
          </a:bodyPr>
          <a:lstStyle/>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Upcoming Changes:</a:t>
            </a:r>
            <a:r>
              <a:rPr lang="en-US" sz="32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r>
              <a:rPr lang="en-US" sz="24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2.0.3.A</a:t>
            </a:r>
          </a:p>
          <a:p>
            <a:r>
              <a:rPr lang="en-US" sz="28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endParaRPr lang="en-US" sz="23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endParaRPr>
          </a:p>
        </p:txBody>
      </p:sp>
    </p:spTree>
    <p:extLst>
      <p:ext uri="{BB962C8B-B14F-4D97-AF65-F5344CB8AC3E}">
        <p14:creationId xmlns:p14="http://schemas.microsoft.com/office/powerpoint/2010/main" val="19109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jessicam\Desktop\AHMA\computational-2048968.jp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33400" y="0"/>
            <a:ext cx="861151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Double Bracket 10"/>
          <p:cNvSpPr/>
          <p:nvPr/>
        </p:nvSpPr>
        <p:spPr>
          <a:xfrm>
            <a:off x="1905000" y="1600200"/>
            <a:ext cx="4876800" cy="3276600"/>
          </a:xfrm>
          <a:prstGeom prst="bracketPair">
            <a:avLst/>
          </a:prstGeom>
          <a:ln>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 name="Rounded Rectangle 12"/>
          <p:cNvSpPr/>
          <p:nvPr/>
        </p:nvSpPr>
        <p:spPr>
          <a:xfrm>
            <a:off x="2057400" y="1447800"/>
            <a:ext cx="4495800" cy="3429000"/>
          </a:xfrm>
          <a:prstGeom prst="round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47900" y="2505670"/>
            <a:ext cx="4191000" cy="1938992"/>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DokChampa" panose="020B0604020202020204" pitchFamily="34" charset="-34"/>
                <a:ea typeface="Verdana" panose="020B0604030504040204" pitchFamily="34" charset="0"/>
                <a:cs typeface="DokChampa" panose="020B0604020202020204" pitchFamily="34" charset="-34"/>
              </a:rPr>
              <a:t>Thank you </a:t>
            </a:r>
            <a:r>
              <a:rPr lang="en-US" sz="4000" b="1">
                <a:effectLst>
                  <a:outerShdw blurRad="38100" dist="38100" dir="2700000" algn="tl">
                    <a:srgbClr val="000000">
                      <a:alpha val="43137"/>
                    </a:srgbClr>
                  </a:outerShdw>
                </a:effectLst>
                <a:latin typeface="DokChampa" panose="020B0604020202020204" pitchFamily="34" charset="-34"/>
                <a:ea typeface="Verdana" panose="020B0604030504040204" pitchFamily="34" charset="0"/>
                <a:cs typeface="DokChampa" panose="020B0604020202020204" pitchFamily="34" charset="-34"/>
              </a:rPr>
              <a:t>for attending!</a:t>
            </a:r>
            <a:endParaRPr lang="en-US" sz="4000" b="1" dirty="0">
              <a:effectLst>
                <a:outerShdw blurRad="38100" dist="38100" dir="2700000" algn="tl">
                  <a:srgbClr val="000000">
                    <a:alpha val="43137"/>
                  </a:srgbClr>
                </a:outerShdw>
              </a:effectLst>
              <a:latin typeface="DokChampa" panose="020B0604020202020204" pitchFamily="34" charset="-34"/>
              <a:ea typeface="Verdana" panose="020B0604030504040204" pitchFamily="34" charset="0"/>
              <a:cs typeface="DokChampa" panose="020B0604020202020204" pitchFamily="34" charset="-34"/>
            </a:endParaRPr>
          </a:p>
          <a:p>
            <a:pPr algn="ctr"/>
            <a:r>
              <a:rPr lang="en-US" sz="4000" b="1" dirty="0" err="1">
                <a:solidFill>
                  <a:schemeClr val="tx1">
                    <a:lumMod val="75000"/>
                    <a:lumOff val="25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rPr>
              <a:t>Simpl</a:t>
            </a:r>
            <a:endParaRPr lang="en-US" sz="4000" b="1" dirty="0">
              <a:solidFill>
                <a:schemeClr val="tx1">
                  <a:lumMod val="75000"/>
                  <a:lumOff val="25000"/>
                </a:schemeClr>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endParaRPr>
          </a:p>
        </p:txBody>
      </p:sp>
      <p:pic>
        <p:nvPicPr>
          <p:cNvPr id="1033" name="Picture 9"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21951" y="3829108"/>
            <a:ext cx="1166698" cy="590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997781"/>
            <a:ext cx="7543800" cy="600164"/>
          </a:xfrm>
          <a:prstGeom prst="rect">
            <a:avLst/>
          </a:prstGeom>
          <a:noFill/>
        </p:spPr>
        <p:txBody>
          <a:bodyPr wrap="square" rtlCol="0">
            <a:spAutoFit/>
          </a:bodyPr>
          <a:lstStyle/>
          <a:p>
            <a:pPr algn="ctr"/>
            <a:r>
              <a:rPr lang="en-US" sz="1100" b="1" dirty="0"/>
              <a:t>©2011-2017 by Contract Management Services.</a:t>
            </a:r>
            <a:endParaRPr lang="en-US" sz="1100" dirty="0"/>
          </a:p>
          <a:p>
            <a:pPr algn="ctr"/>
            <a:r>
              <a:rPr lang="en-US" sz="1100" dirty="0"/>
              <a:t>All rights reserved. No part of this document may be reproduced or transmitted in any form or by any means, electronic, mechanical, photocopying, recording or otherwise, without prior written permission of Contract Management Services.</a:t>
            </a:r>
          </a:p>
        </p:txBody>
      </p:sp>
    </p:spTree>
    <p:extLst>
      <p:ext uri="{BB962C8B-B14F-4D97-AF65-F5344CB8AC3E}">
        <p14:creationId xmlns:p14="http://schemas.microsoft.com/office/powerpoint/2010/main" val="38273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barn(inVertical)">
                                      <p:cBhvr>
                                        <p:cTn id="1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essicam\AppData\Local\Microsoft\Windows\Temporary Internet Files\Content.IE5\4YC1ER7S\RELOJ-NO-PARES-LAS-HORAS-326x235[1].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143000" y="2438400"/>
            <a:ext cx="3332747" cy="240244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390" y="3124200"/>
            <a:ext cx="4229482" cy="239184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ubtitle 9"/>
          <p:cNvSpPr>
            <a:spLocks noGrp="1"/>
          </p:cNvSpPr>
          <p:nvPr>
            <p:ph type="subTitle" idx="1"/>
          </p:nvPr>
        </p:nvSpPr>
        <p:spPr>
          <a:xfrm>
            <a:off x="1010653" y="1447800"/>
            <a:ext cx="3414333" cy="830997"/>
          </a:xfrm>
          <a:prstGeom prst="rect">
            <a:avLst/>
          </a:prstGeom>
        </p:spPr>
        <p:txBody>
          <a:bodyPr wrap="none">
            <a:spAutoFit/>
          </a:bodyPr>
          <a:lstStyle/>
          <a:p>
            <a:r>
              <a:rPr lang="en-US" sz="4800" dirty="0">
                <a:solidFill>
                  <a:srgbClr val="000000"/>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Timeframes</a:t>
            </a:r>
            <a:endParaRPr lang="en-US" sz="4800" dirty="0"/>
          </a:p>
        </p:txBody>
      </p:sp>
      <p:sp>
        <p:nvSpPr>
          <p:cNvPr id="7" name="Rectangle 6"/>
          <p:cNvSpPr/>
          <p:nvPr/>
        </p:nvSpPr>
        <p:spPr>
          <a:xfrm>
            <a:off x="4475747" y="4191000"/>
            <a:ext cx="3525253" cy="649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Users\jessicam\AppData\Local\Microsoft\Windows\Temporary Internet Files\Content.IE5\8DFTJ1VM\Calendar-ic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791" y="1483632"/>
            <a:ext cx="636609" cy="721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2" name="Picture 9" descr="C:\Users\jessicam\AppData\Local\Microsoft\Windows\Temporary Internet Files\Content.IE5\4F0APEIG\paperclip460[1].jp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6079" y="2590799"/>
            <a:ext cx="6449458" cy="2308324"/>
          </a:xfrm>
          <a:prstGeom prst="rect">
            <a:avLst/>
          </a:prstGeom>
        </p:spPr>
        <p:txBody>
          <a:bodyPr wrap="square">
            <a:spAutoFit/>
          </a:bodyPr>
          <a:lstStyle/>
          <a:p>
            <a:pPr marL="285750" indent="-285750">
              <a:buFont typeface="Arial" panose="020B0604020202020204" pitchFamily="34" charset="0"/>
              <a:buChar char="•"/>
            </a:pPr>
            <a:r>
              <a:rPr lang="en-US" sz="2400" b="1" dirty="0">
                <a:latin typeface="Microsoft Yi Baiti" panose="03000500000000000000" pitchFamily="66" charset="0"/>
                <a:ea typeface="Microsoft Yi Baiti" panose="03000500000000000000" pitchFamily="66" charset="0"/>
              </a:rPr>
              <a:t>Claim must be received by CA within </a:t>
            </a:r>
            <a:r>
              <a:rPr lang="en-US" sz="24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180 days </a:t>
            </a:r>
            <a:r>
              <a:rPr lang="en-US" sz="2400" b="1" dirty="0">
                <a:latin typeface="Microsoft Yi Baiti" panose="03000500000000000000" pitchFamily="66" charset="0"/>
                <a:ea typeface="Microsoft Yi Baiti" panose="03000500000000000000" pitchFamily="66" charset="0"/>
              </a:rPr>
              <a:t>from the date unit is available for occupancy.</a:t>
            </a:r>
          </a:p>
          <a:p>
            <a:endParaRPr lang="en-US" sz="2400" b="1" dirty="0">
              <a:latin typeface="Microsoft Yi Baiti" panose="03000500000000000000" pitchFamily="66" charset="0"/>
              <a:ea typeface="Microsoft Yi Baiti" panose="03000500000000000000" pitchFamily="66" charset="0"/>
            </a:endParaRPr>
          </a:p>
          <a:p>
            <a:pPr marL="800100" lvl="1" indent="-342900">
              <a:buFont typeface="Wingdings" panose="05000000000000000000" pitchFamily="2" charset="2"/>
              <a:buChar char="Ø"/>
            </a:pPr>
            <a:r>
              <a:rPr lang="en-US" sz="20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Reminder</a:t>
            </a:r>
            <a:r>
              <a:rPr lang="en-US" sz="2400" b="1" dirty="0">
                <a:latin typeface="Microsoft Yi Baiti" panose="03000500000000000000" pitchFamily="66" charset="0"/>
                <a:ea typeface="Microsoft Yi Baiti" panose="03000500000000000000" pitchFamily="66" charset="0"/>
              </a:rPr>
              <a:t>:  The date the unit is ready for occupancy is the day AFTER all work was completed in the unit.</a:t>
            </a:r>
            <a:endParaRPr lang="en-US" sz="2400" dirty="0">
              <a:latin typeface="Microsoft Yi Baiti" panose="03000500000000000000" pitchFamily="66" charset="0"/>
              <a:ea typeface="Microsoft Yi Baiti" panose="03000500000000000000" pitchFamily="66" charset="0"/>
            </a:endParaRPr>
          </a:p>
        </p:txBody>
      </p:sp>
      <p:sp>
        <p:nvSpPr>
          <p:cNvPr id="6" name="TextBox 5"/>
          <p:cNvSpPr txBox="1"/>
          <p:nvPr/>
        </p:nvSpPr>
        <p:spPr>
          <a:xfrm>
            <a:off x="685800" y="1447800"/>
            <a:ext cx="4720075"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Timeframes: </a:t>
            </a:r>
            <a:r>
              <a:rPr lang="en-US" sz="32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180 Days</a:t>
            </a:r>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p>
        </p:txBody>
      </p:sp>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0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2492479"/>
            <a:ext cx="6449458" cy="3416320"/>
          </a:xfrm>
          <a:prstGeom prst="rect">
            <a:avLst/>
          </a:prstGeom>
        </p:spPr>
        <p:txBody>
          <a:bodyPr wrap="square">
            <a:spAutoFit/>
          </a:bodyPr>
          <a:lstStyle/>
          <a:p>
            <a:pPr marL="285750" indent="-285750">
              <a:buFont typeface="Arial" panose="020B0604020202020204" pitchFamily="34" charset="0"/>
              <a:buChar char="•"/>
            </a:pPr>
            <a:r>
              <a:rPr lang="en-US" sz="2400" b="1" dirty="0">
                <a:latin typeface="Microsoft Yi Baiti" panose="03000500000000000000" pitchFamily="66" charset="0"/>
                <a:ea typeface="Microsoft Yi Baiti" panose="03000500000000000000" pitchFamily="66" charset="0"/>
              </a:rPr>
              <a:t>CA has </a:t>
            </a:r>
            <a:r>
              <a:rPr lang="en-US" sz="20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30 days</a:t>
            </a:r>
            <a:r>
              <a:rPr lang="en-US" sz="20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r>
              <a:rPr lang="en-US" sz="2400" b="1" dirty="0">
                <a:latin typeface="Microsoft Yi Baiti" panose="03000500000000000000" pitchFamily="66" charset="0"/>
                <a:ea typeface="Microsoft Yi Baiti" panose="03000500000000000000" pitchFamily="66" charset="0"/>
              </a:rPr>
              <a:t>to process/return.</a:t>
            </a:r>
          </a:p>
          <a:p>
            <a:pPr marL="285750" indent="-285750">
              <a:buFont typeface="Arial" panose="020B0604020202020204" pitchFamily="34" charset="0"/>
              <a:buChar char="•"/>
            </a:pPr>
            <a:endParaRPr lang="en-US" sz="1200" b="1" dirty="0">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0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Email</a:t>
            </a:r>
            <a:r>
              <a:rPr lang="en-US" sz="2000" dirty="0">
                <a:latin typeface="DokChampa" panose="020B0604020202020204" pitchFamily="34" charset="-34"/>
                <a:cs typeface="DokChampa" panose="020B0604020202020204" pitchFamily="34" charset="-34"/>
              </a:rPr>
              <a:t> claims to</a:t>
            </a:r>
            <a:r>
              <a:rPr lang="en-US" sz="2400" b="1" dirty="0">
                <a:latin typeface="Microsoft Yi Baiti" panose="03000500000000000000" pitchFamily="66" charset="0"/>
                <a:ea typeface="Microsoft Yi Baiti" panose="03000500000000000000" pitchFamily="66" charset="0"/>
              </a:rPr>
              <a:t>: </a:t>
            </a:r>
          </a:p>
          <a:p>
            <a:pPr marL="1200150" lvl="2" indent="-285750">
              <a:buFont typeface="Arial" panose="020B0604020202020204" pitchFamily="34" charset="0"/>
              <a:buChar char="•"/>
            </a:pPr>
            <a:r>
              <a:rPr lang="en-US" sz="2400" b="1" u="sng" dirty="0">
                <a:solidFill>
                  <a:srgbClr val="0070C0"/>
                </a:solidFill>
                <a:latin typeface="Microsoft Yi Baiti" panose="03000500000000000000" pitchFamily="66" charset="0"/>
                <a:ea typeface="Microsoft Yi Baiti" panose="03000500000000000000" pitchFamily="66" charset="0"/>
              </a:rPr>
              <a:t>Vouchers@cms-results.com</a:t>
            </a:r>
          </a:p>
          <a:p>
            <a:pPr lvl="1"/>
            <a:endParaRPr lang="en-US" sz="2400" b="1" u="sng" dirty="0">
              <a:solidFill>
                <a:srgbClr val="0070C0"/>
              </a:solidFill>
              <a:latin typeface="Microsoft Yi Baiti" panose="03000500000000000000" pitchFamily="66" charset="0"/>
              <a:ea typeface="Microsoft Yi Baiti" panose="03000500000000000000" pitchFamily="66" charset="0"/>
            </a:endParaRPr>
          </a:p>
          <a:p>
            <a:pPr marL="742950" lvl="1" indent="-285750">
              <a:buFont typeface="Arial" panose="020B0604020202020204" pitchFamily="34" charset="0"/>
              <a:buChar char="•"/>
            </a:pPr>
            <a:r>
              <a:rPr lang="en-US" sz="20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Mail</a:t>
            </a:r>
            <a:r>
              <a:rPr lang="en-US" sz="2000" dirty="0">
                <a:latin typeface="DokChampa" panose="020B0604020202020204" pitchFamily="34" charset="-34"/>
                <a:cs typeface="DokChampa" panose="020B0604020202020204" pitchFamily="34" charset="-34"/>
              </a:rPr>
              <a:t> claims to</a:t>
            </a:r>
            <a:r>
              <a:rPr lang="en-US" sz="2400" b="1" dirty="0">
                <a:latin typeface="Microsoft Yi Baiti" panose="03000500000000000000" pitchFamily="66" charset="0"/>
                <a:ea typeface="Microsoft Yi Baiti" panose="03000500000000000000" pitchFamily="66" charset="0"/>
              </a:rPr>
              <a:t>:</a:t>
            </a:r>
          </a:p>
          <a:p>
            <a:pPr lvl="2"/>
            <a:r>
              <a:rPr lang="en-US" sz="2000" b="1" dirty="0">
                <a:latin typeface="Microsoft Yi Baiti" panose="03000500000000000000" pitchFamily="66" charset="0"/>
                <a:ea typeface="Microsoft Yi Baiti" panose="03000500000000000000" pitchFamily="66" charset="0"/>
              </a:rPr>
              <a:t>Contract Management Services</a:t>
            </a:r>
          </a:p>
          <a:p>
            <a:pPr lvl="2"/>
            <a:r>
              <a:rPr lang="en-US" sz="2000" b="1" dirty="0">
                <a:latin typeface="Microsoft Yi Baiti" panose="03000500000000000000" pitchFamily="66" charset="0"/>
                <a:ea typeface="Microsoft Yi Baiti" panose="03000500000000000000" pitchFamily="66" charset="0"/>
              </a:rPr>
              <a:t>345 6</a:t>
            </a:r>
            <a:r>
              <a:rPr lang="en-US" sz="2000" b="1" baseline="30000" dirty="0">
                <a:latin typeface="Microsoft Yi Baiti" panose="03000500000000000000" pitchFamily="66" charset="0"/>
                <a:ea typeface="Microsoft Yi Baiti" panose="03000500000000000000" pitchFamily="66" charset="0"/>
              </a:rPr>
              <a:t>th</a:t>
            </a:r>
            <a:r>
              <a:rPr lang="en-US" sz="2000" b="1" dirty="0">
                <a:latin typeface="Microsoft Yi Baiti" panose="03000500000000000000" pitchFamily="66" charset="0"/>
                <a:ea typeface="Microsoft Yi Baiti" panose="03000500000000000000" pitchFamily="66" charset="0"/>
              </a:rPr>
              <a:t> Street, Suite 200</a:t>
            </a:r>
          </a:p>
          <a:p>
            <a:pPr lvl="2"/>
            <a:r>
              <a:rPr lang="en-US" sz="2000" b="1" dirty="0">
                <a:latin typeface="Microsoft Yi Baiti" panose="03000500000000000000" pitchFamily="66" charset="0"/>
                <a:ea typeface="Microsoft Yi Baiti" panose="03000500000000000000" pitchFamily="66" charset="0"/>
              </a:rPr>
              <a:t>Bremerton, WA 98337-1860</a:t>
            </a:r>
          </a:p>
          <a:p>
            <a:pPr marL="285750" indent="-285750">
              <a:buFont typeface="Arial" panose="020B0604020202020204" pitchFamily="34" charset="0"/>
              <a:buChar char="•"/>
            </a:pPr>
            <a:endParaRPr lang="en-US" sz="2400" u="sng" dirty="0">
              <a:solidFill>
                <a:srgbClr val="0070C0"/>
              </a:solidFill>
              <a:latin typeface="Microsoft Yi Baiti" panose="03000500000000000000" pitchFamily="66" charset="0"/>
              <a:ea typeface="Microsoft Yi Baiti" panose="03000500000000000000" pitchFamily="66" charset="0"/>
            </a:endParaRPr>
          </a:p>
        </p:txBody>
      </p:sp>
      <p:sp>
        <p:nvSpPr>
          <p:cNvPr id="6" name="TextBox 5"/>
          <p:cNvSpPr txBox="1"/>
          <p:nvPr/>
        </p:nvSpPr>
        <p:spPr>
          <a:xfrm>
            <a:off x="685800" y="1447800"/>
            <a:ext cx="6444328"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Timeframes: </a:t>
            </a: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CA Review – 30 Days</a:t>
            </a:r>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p>
        </p:txBody>
      </p:sp>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0" name="Picture 9" descr="C:\Users\jessicam\AppData\Local\Microsoft\Windows\Temporary Internet Files\Content.IE5\4F0APEIG\paperclip460[1].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51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2492479"/>
            <a:ext cx="6449458" cy="1938992"/>
          </a:xfrm>
          <a:prstGeom prst="rect">
            <a:avLst/>
          </a:prstGeom>
        </p:spPr>
        <p:txBody>
          <a:bodyPr wrap="square">
            <a:spAutoFit/>
          </a:bodyPr>
          <a:lstStyle/>
          <a:p>
            <a:pPr marL="285750" indent="-285750">
              <a:buFont typeface="Arial" panose="020B0604020202020204" pitchFamily="34" charset="0"/>
              <a:buChar char="•"/>
            </a:pPr>
            <a:r>
              <a:rPr lang="en-US" sz="2400" b="1" dirty="0">
                <a:latin typeface="Microsoft Yi Baiti" panose="03000500000000000000" pitchFamily="66" charset="0"/>
                <a:ea typeface="Microsoft Yi Baiti" panose="03000500000000000000" pitchFamily="66" charset="0"/>
              </a:rPr>
              <a:t>Resubmissions/Appeals must be received within </a:t>
            </a:r>
            <a:r>
              <a:rPr lang="en-US" sz="20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30 days</a:t>
            </a:r>
            <a:r>
              <a:rPr lang="en-US" sz="20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 </a:t>
            </a:r>
            <a:r>
              <a:rPr lang="en-US" sz="2400" b="1" dirty="0">
                <a:latin typeface="Microsoft Yi Baiti" panose="03000500000000000000" pitchFamily="66" charset="0"/>
                <a:ea typeface="Microsoft Yi Baiti" panose="03000500000000000000" pitchFamily="66" charset="0"/>
              </a:rPr>
              <a:t>from the letter date.</a:t>
            </a:r>
          </a:p>
          <a:p>
            <a:endParaRPr lang="en-US" sz="2400" b="1" dirty="0">
              <a:latin typeface="Microsoft Yi Baiti" panose="03000500000000000000" pitchFamily="66" charset="0"/>
              <a:ea typeface="Microsoft Yi Baiti" panose="03000500000000000000" pitchFamily="66" charset="0"/>
            </a:endParaRPr>
          </a:p>
          <a:p>
            <a:pPr lvl="1"/>
            <a:endParaRPr lang="en-US" sz="2400" b="1" u="sng" dirty="0">
              <a:solidFill>
                <a:srgbClr val="0070C0"/>
              </a:solidFill>
              <a:latin typeface="Microsoft Yi Baiti" panose="03000500000000000000" pitchFamily="66" charset="0"/>
              <a:ea typeface="Microsoft Yi Baiti" panose="03000500000000000000" pitchFamily="66" charset="0"/>
            </a:endParaRPr>
          </a:p>
          <a:p>
            <a:pPr marL="285750" indent="-285750">
              <a:buFont typeface="Arial" panose="020B0604020202020204" pitchFamily="34" charset="0"/>
              <a:buChar char="•"/>
            </a:pPr>
            <a:endParaRPr lang="en-US" sz="2400" u="sng" dirty="0">
              <a:solidFill>
                <a:srgbClr val="0070C0"/>
              </a:solidFill>
              <a:latin typeface="Microsoft Yi Baiti" panose="03000500000000000000" pitchFamily="66" charset="0"/>
              <a:ea typeface="Microsoft Yi Baiti" panose="03000500000000000000" pitchFamily="66" charset="0"/>
            </a:endParaRPr>
          </a:p>
        </p:txBody>
      </p:sp>
      <p:sp>
        <p:nvSpPr>
          <p:cNvPr id="6" name="TextBox 5"/>
          <p:cNvSpPr txBox="1"/>
          <p:nvPr/>
        </p:nvSpPr>
        <p:spPr>
          <a:xfrm>
            <a:off x="685800" y="1447800"/>
            <a:ext cx="7107971"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Timeframes: </a:t>
            </a: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Resubmissions &amp; Appeals</a:t>
            </a:r>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p>
        </p:txBody>
      </p:sp>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descr="C:\Users\jessicam\AppData\Local\Microsoft\Windows\Temporary Internet Files\Content.IE5\SZQJ9MQM\1NumberOneInCircle[1].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219200" y="3461975"/>
            <a:ext cx="637675" cy="637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jessicam\AppData\Local\Microsoft\Windows\Temporary Internet Files\Content.IE5\SZQJ9MQM\1NumberOneInCircle[1].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219200" y="4194788"/>
            <a:ext cx="637675" cy="637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essicam\AppData\Local\Microsoft\Windows\Temporary Internet Files\Content.IE5\SZQJ9MQM\1NumberOneInCircle[1].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219199" y="4953000"/>
            <a:ext cx="637675" cy="637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199" y="3596146"/>
            <a:ext cx="2645276" cy="461665"/>
          </a:xfrm>
          <a:prstGeom prst="rect">
            <a:avLst/>
          </a:prstGeom>
          <a:noFill/>
        </p:spPr>
        <p:txBody>
          <a:bodyPr wrap="none" rtlCol="0">
            <a:spAutoFit/>
          </a:bodyPr>
          <a:lstStyle/>
          <a:p>
            <a:r>
              <a:rPr lang="en-US" sz="2400" dirty="0">
                <a:solidFill>
                  <a:schemeClr val="tx1">
                    <a:lumMod val="75000"/>
                    <a:lumOff val="25000"/>
                  </a:schemeClr>
                </a:solidFill>
              </a:rPr>
              <a:t>Original Submission</a:t>
            </a:r>
          </a:p>
        </p:txBody>
      </p:sp>
      <p:sp>
        <p:nvSpPr>
          <p:cNvPr id="3" name="TextBox 2"/>
          <p:cNvSpPr txBox="1"/>
          <p:nvPr/>
        </p:nvSpPr>
        <p:spPr>
          <a:xfrm>
            <a:off x="2029570" y="4380693"/>
            <a:ext cx="1894493" cy="461665"/>
          </a:xfrm>
          <a:prstGeom prst="rect">
            <a:avLst/>
          </a:prstGeom>
          <a:noFill/>
        </p:spPr>
        <p:txBody>
          <a:bodyPr wrap="none" rtlCol="0">
            <a:spAutoFit/>
          </a:bodyPr>
          <a:lstStyle/>
          <a:p>
            <a:r>
              <a:rPr lang="en-US" sz="2400" dirty="0">
                <a:solidFill>
                  <a:schemeClr val="tx1">
                    <a:lumMod val="75000"/>
                    <a:lumOff val="25000"/>
                  </a:schemeClr>
                </a:solidFill>
              </a:rPr>
              <a:t>Resubmission</a:t>
            </a:r>
          </a:p>
        </p:txBody>
      </p:sp>
      <p:sp>
        <p:nvSpPr>
          <p:cNvPr id="7" name="TextBox 6"/>
          <p:cNvSpPr txBox="1"/>
          <p:nvPr/>
        </p:nvSpPr>
        <p:spPr>
          <a:xfrm>
            <a:off x="2057644" y="5149334"/>
            <a:ext cx="1058303" cy="461665"/>
          </a:xfrm>
          <a:prstGeom prst="rect">
            <a:avLst/>
          </a:prstGeom>
          <a:noFill/>
        </p:spPr>
        <p:txBody>
          <a:bodyPr wrap="none" rtlCol="0">
            <a:spAutoFit/>
          </a:bodyPr>
          <a:lstStyle/>
          <a:p>
            <a:r>
              <a:rPr lang="en-US" sz="2400" dirty="0">
                <a:solidFill>
                  <a:schemeClr val="tx1">
                    <a:lumMod val="75000"/>
                    <a:lumOff val="25000"/>
                  </a:schemeClr>
                </a:solidFill>
              </a:rPr>
              <a:t>Appeal</a:t>
            </a:r>
          </a:p>
        </p:txBody>
      </p:sp>
      <p:sp>
        <p:nvSpPr>
          <p:cNvPr id="14" name="TextBox 13"/>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5" name="Picture 9"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1000"/>
                                        <p:tgtEl>
                                          <p:spTgt spid="5123"/>
                                        </p:tgtEl>
                                      </p:cBhvr>
                                    </p:animEffect>
                                    <p:anim calcmode="lin" valueType="num">
                                      <p:cBhvr>
                                        <p:cTn id="18" dur="1000" fill="hold"/>
                                        <p:tgtEl>
                                          <p:spTgt spid="5123"/>
                                        </p:tgtEl>
                                        <p:attrNameLst>
                                          <p:attrName>ppt_x</p:attrName>
                                        </p:attrNameLst>
                                      </p:cBhvr>
                                      <p:tavLst>
                                        <p:tav tm="0">
                                          <p:val>
                                            <p:strVal val="#ppt_x"/>
                                          </p:val>
                                        </p:tav>
                                        <p:tav tm="100000">
                                          <p:val>
                                            <p:strVal val="#ppt_x"/>
                                          </p:val>
                                        </p:tav>
                                      </p:tavLst>
                                    </p:anim>
                                    <p:anim calcmode="lin" valueType="num">
                                      <p:cBhvr>
                                        <p:cTn id="19" dur="1000" fill="hold"/>
                                        <p:tgtEl>
                                          <p:spTgt spid="51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737" y="3577389"/>
            <a:ext cx="2279476" cy="292367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066800" y="2492479"/>
            <a:ext cx="6449458" cy="1569660"/>
          </a:xfrm>
          <a:prstGeom prst="rect">
            <a:avLst/>
          </a:prstGeom>
        </p:spPr>
        <p:txBody>
          <a:bodyPr wrap="square">
            <a:spAutoFit/>
          </a:bodyPr>
          <a:lstStyle/>
          <a:p>
            <a:pPr marL="285750" indent="-285750">
              <a:buFont typeface="Arial" panose="020B0604020202020204" pitchFamily="34" charset="0"/>
              <a:buChar char="•"/>
            </a:pPr>
            <a:r>
              <a:rPr lang="en-US" sz="2400" b="1" dirty="0">
                <a:latin typeface="Microsoft Yi Baiti" panose="03000500000000000000" pitchFamily="66" charset="0"/>
                <a:ea typeface="Microsoft Yi Baiti" panose="03000500000000000000" pitchFamily="66" charset="0"/>
              </a:rPr>
              <a:t>Must request payment on voucher within </a:t>
            </a:r>
            <a:r>
              <a:rPr lang="en-US" sz="2000"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90 days </a:t>
            </a:r>
            <a:r>
              <a:rPr lang="en-US" sz="2400" b="1" dirty="0">
                <a:latin typeface="Microsoft Yi Baiti" panose="03000500000000000000" pitchFamily="66" charset="0"/>
                <a:ea typeface="Microsoft Yi Baiti" panose="03000500000000000000" pitchFamily="66" charset="0"/>
              </a:rPr>
              <a:t>from approval date. </a:t>
            </a:r>
          </a:p>
          <a:p>
            <a:pPr lvl="1"/>
            <a:endParaRPr lang="en-US" sz="2400" b="1" u="sng" dirty="0">
              <a:solidFill>
                <a:srgbClr val="0070C0"/>
              </a:solidFill>
              <a:latin typeface="Microsoft Yi Baiti" panose="03000500000000000000" pitchFamily="66" charset="0"/>
              <a:ea typeface="Microsoft Yi Baiti" panose="03000500000000000000" pitchFamily="66" charset="0"/>
            </a:endParaRPr>
          </a:p>
          <a:p>
            <a:pPr marL="285750" indent="-285750">
              <a:buFont typeface="Arial" panose="020B0604020202020204" pitchFamily="34" charset="0"/>
              <a:buChar char="•"/>
            </a:pPr>
            <a:endParaRPr lang="en-US" sz="2400" u="sng" dirty="0">
              <a:solidFill>
                <a:srgbClr val="0070C0"/>
              </a:solidFill>
              <a:latin typeface="Microsoft Yi Baiti" panose="03000500000000000000" pitchFamily="66" charset="0"/>
              <a:ea typeface="Microsoft Yi Baiti" panose="03000500000000000000" pitchFamily="66" charset="0"/>
            </a:endParaRPr>
          </a:p>
        </p:txBody>
      </p:sp>
      <p:sp>
        <p:nvSpPr>
          <p:cNvPr id="6" name="TextBox 5"/>
          <p:cNvSpPr txBox="1"/>
          <p:nvPr/>
        </p:nvSpPr>
        <p:spPr>
          <a:xfrm>
            <a:off x="685800" y="1447800"/>
            <a:ext cx="6248762" cy="646331"/>
          </a:xfrm>
          <a:prstGeom prst="rect">
            <a:avLst/>
          </a:prstGeom>
          <a:noFill/>
        </p:spPr>
        <p:txBody>
          <a:bodyPr wrap="none" rtlCol="0">
            <a:spAutoFit/>
          </a:bodyPr>
          <a:lstStyle/>
          <a:p>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Timeframes: </a:t>
            </a:r>
            <a:r>
              <a:rPr lang="en-US" sz="2800" dirty="0">
                <a:solidFill>
                  <a:schemeClr val="tx1">
                    <a:lumMod val="75000"/>
                    <a:lumOff val="25000"/>
                  </a:schemeClr>
                </a:solidFill>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Request on Voucher</a:t>
            </a:r>
            <a:r>
              <a:rPr lang="en-US" sz="3600"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a:t>
            </a:r>
          </a:p>
        </p:txBody>
      </p:sp>
      <p:cxnSp>
        <p:nvCxnSpPr>
          <p:cNvPr id="8" name="Straight Arrow Connector 7"/>
          <p:cNvCxnSpPr/>
          <p:nvPr/>
        </p:nvCxnSpPr>
        <p:spPr>
          <a:xfrm>
            <a:off x="990600" y="2362200"/>
            <a:ext cx="6221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330" y="3626885"/>
            <a:ext cx="2726249" cy="211643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6245766" y="5833930"/>
            <a:ext cx="1931939" cy="276999"/>
          </a:xfrm>
          <a:prstGeom prst="rect">
            <a:avLst/>
          </a:prstGeom>
          <a:noFill/>
        </p:spPr>
        <p:txBody>
          <a:bodyPr wrap="none" rtlCol="0">
            <a:spAutoFit/>
          </a:bodyPr>
          <a:lstStyle/>
          <a:p>
            <a:r>
              <a:rPr lang="en-US" sz="1200" b="1" u="sng" dirty="0">
                <a:effectLst>
                  <a:outerShdw blurRad="38100" dist="38100" dir="2700000" algn="tl">
                    <a:srgbClr val="000000">
                      <a:alpha val="43137"/>
                    </a:srgbClr>
                  </a:outerShdw>
                </a:effectLst>
                <a:latin typeface="DokChampa" panose="020B0604020202020204" pitchFamily="34" charset="-34"/>
                <a:cs typeface="DokChampa" panose="020B0604020202020204" pitchFamily="34" charset="-34"/>
              </a:rPr>
              <a:t>Special Claims </a:t>
            </a:r>
            <a:r>
              <a:rPr lang="en-US" sz="1200" u="sng" dirty="0"/>
              <a:t>- </a:t>
            </a:r>
            <a:r>
              <a:rPr lang="en-US" sz="1200" i="1" u="sng" dirty="0">
                <a:solidFill>
                  <a:schemeClr val="tx1">
                    <a:lumMod val="85000"/>
                    <a:lumOff val="15000"/>
                  </a:schemeClr>
                </a:solidFill>
                <a:effectLst>
                  <a:outerShdw blurRad="38100" dist="38100" dir="2700000" algn="tl">
                    <a:srgbClr val="000000">
                      <a:alpha val="43137"/>
                    </a:srgbClr>
                  </a:outerShdw>
                </a:effectLst>
              </a:rPr>
              <a:t>Simplified</a:t>
            </a:r>
          </a:p>
        </p:txBody>
      </p:sp>
      <p:pic>
        <p:nvPicPr>
          <p:cNvPr id="17" name="Picture 9" descr="C:\Users\jessicam\AppData\Local\Microsoft\Windows\Temporary Internet Files\Content.IE5\4F0APEIG\paperclip460[1].jpg"/>
          <p:cNvPicPr>
            <a:picLocks noChangeAspect="1" noChangeArrowheads="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991021" y="6079261"/>
            <a:ext cx="552780" cy="2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1560</TotalTime>
  <Words>4825</Words>
  <Application>Microsoft Office PowerPoint</Application>
  <PresentationFormat>On-screen Show (4:3)</PresentationFormat>
  <Paragraphs>459</Paragraphs>
  <Slides>48</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Arial Narrow</vt:lpstr>
      <vt:lpstr>Calibri</vt:lpstr>
      <vt:lpstr>DokChampa</vt:lpstr>
      <vt:lpstr>Estrangelo Edessa</vt:lpstr>
      <vt:lpstr>Microsoft Yi Baiti</vt:lpstr>
      <vt:lpstr>Segoe UI</vt:lpstr>
      <vt:lpstr>Verdana</vt:lpstr>
      <vt:lpstr>Wingdings</vt:lpstr>
      <vt:lpstr>Thermal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Moyer</dc:creator>
  <cp:lastModifiedBy>DeAnn Hartman</cp:lastModifiedBy>
  <cp:revision>267</cp:revision>
  <dcterms:created xsi:type="dcterms:W3CDTF">2017-03-14T14:05:03Z</dcterms:created>
  <dcterms:modified xsi:type="dcterms:W3CDTF">2017-04-07T19:17:57Z</dcterms:modified>
</cp:coreProperties>
</file>